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15" r:id="rId3"/>
    <p:sldId id="320" r:id="rId4"/>
    <p:sldId id="282" r:id="rId5"/>
    <p:sldId id="319" r:id="rId6"/>
    <p:sldId id="284" r:id="rId7"/>
    <p:sldId id="271" r:id="rId8"/>
    <p:sldId id="299" r:id="rId9"/>
    <p:sldId id="300" r:id="rId10"/>
    <p:sldId id="310" r:id="rId11"/>
    <p:sldId id="330" r:id="rId12"/>
    <p:sldId id="312" r:id="rId13"/>
    <p:sldId id="326" r:id="rId14"/>
    <p:sldId id="325" r:id="rId15"/>
    <p:sldId id="327" r:id="rId16"/>
    <p:sldId id="328" r:id="rId17"/>
    <p:sldId id="329" r:id="rId18"/>
    <p:sldId id="317" r:id="rId19"/>
    <p:sldId id="306" r:id="rId20"/>
    <p:sldId id="267" r:id="rId21"/>
    <p:sldId id="332" r:id="rId22"/>
    <p:sldId id="283" r:id="rId23"/>
    <p:sldId id="280" r:id="rId24"/>
    <p:sldId id="322" r:id="rId25"/>
    <p:sldId id="311" r:id="rId26"/>
    <p:sldId id="268" r:id="rId27"/>
    <p:sldId id="269" r:id="rId28"/>
    <p:sldId id="321" r:id="rId29"/>
    <p:sldId id="331" r:id="rId30"/>
    <p:sldId id="308" r:id="rId31"/>
    <p:sldId id="301" r:id="rId32"/>
    <p:sldId id="309" r:id="rId33"/>
    <p:sldId id="313" r:id="rId34"/>
    <p:sldId id="273" r:id="rId35"/>
    <p:sldId id="266" r:id="rId36"/>
    <p:sldId id="288" r:id="rId3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0F5CD3-9F38-43BC-B93B-3B34BDC84049}" v="1" dt="2022-10-06T17:01:37.73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4" autoAdjust="0"/>
    <p:restoredTop sz="86475" autoAdjust="0"/>
  </p:normalViewPr>
  <p:slideViewPr>
    <p:cSldViewPr snapToGrid="0">
      <p:cViewPr varScale="1">
        <p:scale>
          <a:sx n="98" d="100"/>
          <a:sy n="98" d="100"/>
        </p:scale>
        <p:origin x="9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E90E7-7B09-4D2F-80EA-95EDF2CF8B12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ABA5-80EB-4DF7-B588-44E995E4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74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7ABA5-80EB-4DF7-B588-44E995E4A76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55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ABA5-80EB-4DF7-B588-44E995E4A761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809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ABA5-80EB-4DF7-B588-44E995E4A761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884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ABA5-80EB-4DF7-B588-44E995E4A761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5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ABA5-80EB-4DF7-B588-44E995E4A761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219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>
            <a:extLst>
              <a:ext uri="{FF2B5EF4-FFF2-40B4-BE49-F238E27FC236}">
                <a16:creationId xmlns:a16="http://schemas.microsoft.com/office/drawing/2014/main" id="{83F5D0CB-5FFE-4F0F-8287-56E0808C78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Segnaposto note 2">
            <a:extLst>
              <a:ext uri="{FF2B5EF4-FFF2-40B4-BE49-F238E27FC236}">
                <a16:creationId xmlns:a16="http://schemas.microsoft.com/office/drawing/2014/main" id="{B401BAAB-AE3A-4481-824D-1E76220460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50180" name="Segnaposto numero diapositiva 3">
            <a:extLst>
              <a:ext uri="{FF2B5EF4-FFF2-40B4-BE49-F238E27FC236}">
                <a16:creationId xmlns:a16="http://schemas.microsoft.com/office/drawing/2014/main" id="{D2EDD775-6335-4B09-B2FE-7FF9DA6070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6F6F6D-BB8B-4928-8675-FCD40BD81414}" type="slidenum">
              <a:rPr lang="it-IT" altLang="it-IT" smtClean="0"/>
              <a:pPr>
                <a:spcBef>
                  <a:spcPct val="0"/>
                </a:spcBef>
              </a:pPr>
              <a:t>36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id="{50D6F86D-428E-460E-9FE8-1E6B3C39C1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id="{50FC5511-B65C-4688-9545-1B4CBA127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id="{42CFFC76-A7CE-449F-8976-974355C613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E4CA193-C44E-48BF-BBA0-91E916806084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363:x=813:100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7ABA5-80EB-4DF7-B588-44E995E4A76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64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>
            <a:extLst>
              <a:ext uri="{FF2B5EF4-FFF2-40B4-BE49-F238E27FC236}">
                <a16:creationId xmlns:a16="http://schemas.microsoft.com/office/drawing/2014/main" id="{C9D04DCA-B549-4AA7-8A9A-A955B6D158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egnaposto note 2">
            <a:extLst>
              <a:ext uri="{FF2B5EF4-FFF2-40B4-BE49-F238E27FC236}">
                <a16:creationId xmlns:a16="http://schemas.microsoft.com/office/drawing/2014/main" id="{83B1C882-E083-442F-B61E-803ABE1995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4340" name="Segnaposto numero diapositiva 3">
            <a:extLst>
              <a:ext uri="{FF2B5EF4-FFF2-40B4-BE49-F238E27FC236}">
                <a16:creationId xmlns:a16="http://schemas.microsoft.com/office/drawing/2014/main" id="{21273788-A7F8-425B-AE9E-26A0C06CE5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2FFE8A-18E0-4DA6-B3C5-3535E46A202F}" type="slidenum">
              <a:rPr lang="it-IT" altLang="it-IT" smtClean="0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>
            <a:extLst>
              <a:ext uri="{FF2B5EF4-FFF2-40B4-BE49-F238E27FC236}">
                <a16:creationId xmlns:a16="http://schemas.microsoft.com/office/drawing/2014/main" id="{F551569D-77E9-46DF-8452-F55F0DABA8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>
            <a:extLst>
              <a:ext uri="{FF2B5EF4-FFF2-40B4-BE49-F238E27FC236}">
                <a16:creationId xmlns:a16="http://schemas.microsoft.com/office/drawing/2014/main" id="{33F94A21-8101-4D40-A85A-3D22A64AE2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>
                <a:latin typeface="Book Antiqua" panose="02040602050305030304" pitchFamily="18" charset="0"/>
                <a:cs typeface="Calibri" panose="020F0502020204030204" pitchFamily="34" charset="0"/>
              </a:rPr>
              <a:t>I TURNO (</a:t>
            </a:r>
            <a:r>
              <a:rPr lang="it-IT" altLang="it-IT" b="1">
                <a:latin typeface="Book Antiqua" panose="02040602050305030304" pitchFamily="18" charset="0"/>
                <a:cs typeface="Calibri" panose="020F0502020204030204" pitchFamily="34" charset="0"/>
              </a:rPr>
              <a:t>1</a:t>
            </a:r>
            <a:r>
              <a:rPr lang="it-IT" altLang="it-IT">
                <a:latin typeface="Book Antiqua" panose="02040602050305030304" pitchFamily="18" charset="0"/>
                <a:cs typeface="Calibri" panose="020F0502020204030204" pitchFamily="34" charset="0"/>
              </a:rPr>
              <a:t> corso INTENSIVO): 2 lezioni settimanali per 6 settimane, dal 15 ottobre al 26 novembre-lunedì e giovedì ore 17-19- Aula A via Centotrecento 18. Esame 7 dicembre + 5 appelli successivi.</a:t>
            </a:r>
          </a:p>
          <a:p>
            <a:endParaRPr lang="it-IT" altLang="it-IT"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r>
              <a:rPr lang="it-IT" altLang="it-IT">
                <a:latin typeface="Book Antiqua" panose="02040602050305030304" pitchFamily="18" charset="0"/>
                <a:cs typeface="Calibri" panose="020F0502020204030204" pitchFamily="34" charset="0"/>
              </a:rPr>
              <a:t>II TURNO (</a:t>
            </a:r>
            <a:r>
              <a:rPr lang="it-IT" altLang="it-IT" b="1">
                <a:latin typeface="Book Antiqua" panose="02040602050305030304" pitchFamily="18" charset="0"/>
                <a:cs typeface="Calibri" panose="020F0502020204030204" pitchFamily="34" charset="0"/>
              </a:rPr>
              <a:t>4</a:t>
            </a:r>
            <a:r>
              <a:rPr lang="it-IT" altLang="it-IT">
                <a:latin typeface="Book Antiqua" panose="02040602050305030304" pitchFamily="18" charset="0"/>
                <a:cs typeface="Calibri" panose="020F0502020204030204" pitchFamily="34" charset="0"/>
              </a:rPr>
              <a:t> corsi di 1 lezione a sett. per 12 settimane), dal 5 novembre al 7 febbraio-ore 17-19, nei giorni lun. /mart./merc./giov. Esame a febbraio + 5 appelli successivi.</a:t>
            </a:r>
          </a:p>
          <a:p>
            <a:endParaRPr lang="it-IT" altLang="it-IT"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r>
              <a:rPr lang="it-IT" altLang="it-IT">
                <a:latin typeface="Book Antiqua" panose="02040602050305030304" pitchFamily="18" charset="0"/>
                <a:cs typeface="Calibri" panose="020F0502020204030204" pitchFamily="34" charset="0"/>
              </a:rPr>
              <a:t>III TURNO (</a:t>
            </a:r>
            <a:r>
              <a:rPr lang="it-IT" altLang="it-IT" b="1">
                <a:latin typeface="Book Antiqua" panose="02040602050305030304" pitchFamily="18" charset="0"/>
                <a:cs typeface="Calibri" panose="020F0502020204030204" pitchFamily="34" charset="0"/>
              </a:rPr>
              <a:t>3</a:t>
            </a:r>
            <a:r>
              <a:rPr lang="it-IT" altLang="it-IT">
                <a:latin typeface="Book Antiqua" panose="02040602050305030304" pitchFamily="18" charset="0"/>
                <a:cs typeface="Calibri" panose="020F0502020204030204" pitchFamily="34" charset="0"/>
              </a:rPr>
              <a:t> corsi di 1 lezione a sett. per 12 settimane), dall’11 febbraio al 16 maggio-ore 17-19: nei giorni lun./mart./ giov. Esame a maggio + 5 appelli successivi.</a:t>
            </a:r>
          </a:p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6388" name="Segnaposto numero diapositiva 3">
            <a:extLst>
              <a:ext uri="{FF2B5EF4-FFF2-40B4-BE49-F238E27FC236}">
                <a16:creationId xmlns:a16="http://schemas.microsoft.com/office/drawing/2014/main" id="{8A7E4716-9D85-4793-B9D4-B316C924DC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D66196-3C21-4063-B506-E98BD95D29EA}" type="slidenum">
              <a:rPr lang="it-IT" altLang="it-IT" smtClean="0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>
            <a:extLst>
              <a:ext uri="{FF2B5EF4-FFF2-40B4-BE49-F238E27FC236}">
                <a16:creationId xmlns:a16="http://schemas.microsoft.com/office/drawing/2014/main" id="{C8E3C0E7-C1DB-422A-A746-8BEE1A855A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>
            <a:extLst>
              <a:ext uri="{FF2B5EF4-FFF2-40B4-BE49-F238E27FC236}">
                <a16:creationId xmlns:a16="http://schemas.microsoft.com/office/drawing/2014/main" id="{DCD8E314-D668-4EB4-85E5-ACE6FE0AFB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0484" name="Segnaposto numero diapositiva 3">
            <a:extLst>
              <a:ext uri="{FF2B5EF4-FFF2-40B4-BE49-F238E27FC236}">
                <a16:creationId xmlns:a16="http://schemas.microsoft.com/office/drawing/2014/main" id="{2A73A41F-57B4-4C7C-A5FF-E5C48369F2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C829FF-F1BC-4C57-A671-59060CD1C04B}" type="slidenum">
              <a:rPr lang="it-IT" altLang="it-IT" smtClean="0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>
            <a:extLst>
              <a:ext uri="{FF2B5EF4-FFF2-40B4-BE49-F238E27FC236}">
                <a16:creationId xmlns:a16="http://schemas.microsoft.com/office/drawing/2014/main" id="{BE5194EA-A08B-49D7-8E61-C4764B6CF1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>
            <a:extLst>
              <a:ext uri="{FF2B5EF4-FFF2-40B4-BE49-F238E27FC236}">
                <a16:creationId xmlns:a16="http://schemas.microsoft.com/office/drawing/2014/main" id="{C87B719C-1E2A-4456-A705-C20D27046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22532" name="Segnaposto numero diapositiva 3">
            <a:extLst>
              <a:ext uri="{FF2B5EF4-FFF2-40B4-BE49-F238E27FC236}">
                <a16:creationId xmlns:a16="http://schemas.microsoft.com/office/drawing/2014/main" id="{FA988F17-4D02-4424-A658-4F36C2AA6B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BA80B6-4F72-482E-B7A7-FBD3F8A332B2}" type="slidenum">
              <a:rPr lang="it-IT" altLang="it-IT" smtClean="0"/>
              <a:pPr/>
              <a:t>10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ABA5-80EB-4DF7-B588-44E995E4A761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258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7ABA5-80EB-4DF7-B588-44E995E4A761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20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C160C2-81F1-479D-8403-E0B944D69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967175C-AF30-41B0-A15E-586E94554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549F10-C38E-43CB-9AA6-0B0AB870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681FCE-519B-43E4-9FF0-B3DA373E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DCC7AF-0894-4DE8-A00C-195E148A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72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13AD31-9CCE-49B5-905B-75ABFB5AF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166F45A-C137-44D0-AE3D-7657FF687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9FF822-E757-4969-A436-EA19136DF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9A4601-5B73-4415-8BDD-B9140C6D4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430951-6C78-4004-A240-FA80B0CC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86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F513C18-A0DC-4423-AD2A-E36E7D228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00F2B37-486A-49C2-9951-2B9F452F8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51B1FD-0179-4999-A63E-DD2DCAA7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0FBD0F-0FEA-4E20-9EFB-690716245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A2B6FD-B377-4ED4-8D24-C3A09546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34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297BE2-2EF1-447B-9E0B-2C5638A4F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375D66-3454-413F-A54D-54E06DA65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322334-C1D6-4456-B45C-44BED3550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2A9E7-8656-498C-A7EF-E445E58D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E3E899-1AF1-4252-A4DD-8BE6CF8B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03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8068A1-08F3-4560-82CD-3C721F63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E96B450-C275-4B21-8C85-1615164B8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F45655-15A8-4C42-B936-7C35F65FB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523DAA-0F00-4F4B-9263-B6A5DF85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82D10C-3F7E-43EA-857F-E5856CF2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2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F5C6F5-BB4D-427D-B2D5-3E765C4D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0E6957-ED6E-4009-BAA7-30134F1CE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B1C723D-0DE3-4435-8370-A5A0CA67B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950684-C141-455A-8A57-5EB7B7676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06FCC36-297F-4B1C-90A2-9099383B0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1EA43B-6513-419E-8CE3-82560007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62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4588E2-0626-4B16-B1B3-10B89BA3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C5DDEC-E528-4B4F-886B-FB9D44FC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E986C8-C1CC-42B4-B3D0-B7DE6E828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12CE20F-75DE-406E-AE01-76B148C1C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1E425E0-CB1B-4726-8285-42C8BCA02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0308983-0DB0-4EC2-9F82-E5D7D897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FD5014A-C88F-4B86-A9C7-510FFC60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247AA0F-BC77-4217-9659-CEFF0BBC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00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F0E18A-DAB6-416D-91FC-52DD95E7C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165549C-5C8C-412D-BF97-9950A613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875C33-3C42-4CE7-A14A-F343FF2A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128528A-C52E-41F4-BF73-A461E5C1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812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A68D0AC-5557-4068-A711-B4C1297C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67C825-A1AC-43FC-A18C-A5DD2957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5898F0-D33A-4E1B-B533-29774F6D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96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3A077F-7226-4021-82D5-84922EE3A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32431E-A7CB-4143-B4CE-6681365ED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910C74-B82F-4563-BB1C-A1F368E3F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B58554-E150-4721-A067-6183A6B64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09AD0E-D16A-4915-9C1E-A8BFAD7B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886B1E-F48A-462A-BDA9-69A33C7B3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21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A994C7-17AB-4563-9522-CEC04350E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A438A3D-A7DD-4AFD-B806-6F2D2B7D2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ECC377-D37A-4260-BBF4-CF47A5595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6BAABD-281B-45E6-920B-F39D512C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D49288-BDAD-405C-A340-8B7A74029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11196C-7DDC-4B18-9DFA-E11D9630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36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0BFB9C5-2C88-4F9E-BA3F-CCC9CA1B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5A69B8-D187-4C2E-AFA5-C83B9FBBF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1BEDEC-F256-458D-B485-F9472579E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C884-671B-497B-BDC9-7EBE1AD81866}" type="datetimeFigureOut">
              <a:rPr lang="it-IT" smtClean="0"/>
              <a:t>26/09/2023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6974A1-FF58-49C2-8316-EEEFAD9CB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7920E8-E70B-4F3D-B7EE-5FE87F546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80DFA-CBF0-4AE9-A429-358C2990F9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47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rsi.unibo.it/laurea/letter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atilde.maresca@unibo.it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atteo.pascoli2@unibo.it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irtuale.unibo.it/course/view.php?id=3464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udenti.unibo.it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atilde.maresca@unibo.it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tteo.pascoli2@unibo.it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tilde.maresca@unibo.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rtuale.unibo.it/course/view.php?id=2424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matteo.pascoli2@unibo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22BD39-6B5B-493A-BE62-58ECD0F7A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741521E-DC76-41B9-8A47-448CD4F9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372661" y="-3359290"/>
            <a:ext cx="5470372" cy="1218895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55394A1-7B33-457B-876D-84BF0FF10CCB}"/>
              </a:ext>
            </a:extLst>
          </p:cNvPr>
          <p:cNvSpPr txBox="1"/>
          <p:nvPr/>
        </p:nvSpPr>
        <p:spPr>
          <a:xfrm>
            <a:off x="1454109" y="515806"/>
            <a:ext cx="9283781" cy="30389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OFA 2023/24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FD85F6-ECDC-4124-9916-6444E142C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7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EFADBA7-F2C8-4CB6-BE6C-A270F7F31C0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387" r="2342" b="-1"/>
          <a:stretch/>
        </p:blipFill>
        <p:spPr>
          <a:xfrm>
            <a:off x="58358" y="5347719"/>
            <a:ext cx="6037642" cy="154457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B5D26B4-74AD-4118-8F13-7051DA3BF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3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2">
            <a:extLst>
              <a:ext uri="{FF2B5EF4-FFF2-40B4-BE49-F238E27FC236}">
                <a16:creationId xmlns:a16="http://schemas.microsoft.com/office/drawing/2014/main" id="{245BDF8A-C89D-45F6-8ABC-7DA19FC2E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altLang="it-IT" dirty="0">
                <a:latin typeface="+mj-lt"/>
              </a:rPr>
              <a:t>Controllate sempre le informazioni sul sito del vostro Corso di Laurea </a:t>
            </a:r>
            <a:r>
              <a:rPr lang="it-IT" altLang="it-IT" dirty="0">
                <a:latin typeface="+mj-lt"/>
                <a:hlinkClick r:id="rId3"/>
              </a:rPr>
              <a:t>https://corsi.unibo.it/laurea/lettere</a:t>
            </a:r>
            <a:r>
              <a:rPr lang="it-IT" altLang="it-IT" dirty="0">
                <a:latin typeface="+mj-lt"/>
              </a:rPr>
              <a:t> </a:t>
            </a:r>
          </a:p>
        </p:txBody>
      </p:sp>
      <p:sp>
        <p:nvSpPr>
          <p:cNvPr id="21507" name="Titolo 1">
            <a:extLst>
              <a:ext uri="{FF2B5EF4-FFF2-40B4-BE49-F238E27FC236}">
                <a16:creationId xmlns:a16="http://schemas.microsoft.com/office/drawing/2014/main" id="{01B25BE5-E803-4411-9889-25A52212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777" y="274638"/>
            <a:ext cx="6588224" cy="1143000"/>
          </a:xfrm>
          <a:blipFill dpi="0" rotWithShape="0">
            <a:blip r:embed="rId4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it-IT" altLang="it-IT" b="1" dirty="0"/>
              <a:t>Quando iniziano i corsi?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DF3C3DE-F617-4B2E-8935-390A3C347D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2AC198E7-1512-4E4E-8E8A-57C667DAB5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1207" y="2906674"/>
            <a:ext cx="5941461" cy="298121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sellaDiTesto 1">
            <a:extLst>
              <a:ext uri="{FF2B5EF4-FFF2-40B4-BE49-F238E27FC236}">
                <a16:creationId xmlns:a16="http://schemas.microsoft.com/office/drawing/2014/main" id="{F684B2A5-92C9-477E-8526-585DA9114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824" y="1356098"/>
            <a:ext cx="8894351" cy="368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corsi di </a:t>
            </a:r>
            <a:r>
              <a:rPr lang="it-IT" altLang="it-IT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Comprensione </a:t>
            </a: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sono divisi in </a:t>
            </a:r>
            <a:r>
              <a:rPr lang="it-IT" altLang="it-IT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due turni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it-IT" altLang="it-IT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4999"/>
              </a:lnSpc>
              <a:spcBef>
                <a:spcPct val="0"/>
              </a:spcBef>
              <a:buNone/>
            </a:pPr>
            <a:r>
              <a:rPr lang="it-IT" sz="2000" dirty="0">
                <a:latin typeface="+mj-lt"/>
                <a:ea typeface="Calibri" panose="020F0502020204030204" pitchFamily="34" charset="0"/>
                <a:cs typeface="Calibri"/>
              </a:rPr>
              <a:t>Date da definire (primo novembre-dicembre, secondo febbraio-marzo)</a:t>
            </a:r>
          </a:p>
          <a:p>
            <a:pPr algn="ctr">
              <a:lnSpc>
                <a:spcPct val="114999"/>
              </a:lnSpc>
              <a:spcBef>
                <a:spcPct val="0"/>
              </a:spcBef>
              <a:buNone/>
            </a:pPr>
            <a:r>
              <a:rPr lang="it-IT" sz="2000" dirty="0">
                <a:latin typeface="+mj-lt"/>
                <a:ea typeface="Calibri" panose="020F0502020204030204" pitchFamily="34" charset="0"/>
                <a:cs typeface="Calibri"/>
              </a:rPr>
              <a:t>Controllare su </a:t>
            </a:r>
            <a:r>
              <a:rPr lang="it-IT" sz="2000" dirty="0" err="1">
                <a:latin typeface="+mj-lt"/>
                <a:ea typeface="Calibri" panose="020F0502020204030204" pitchFamily="34" charset="0"/>
                <a:cs typeface="Calibri"/>
              </a:rPr>
              <a:t>AlmaEsami</a:t>
            </a:r>
            <a:endParaRPr lang="it-IT" sz="2000" dirty="0">
              <a:latin typeface="+mj-lt"/>
              <a:ea typeface="Calibri" panose="020F0502020204030204" pitchFamily="34" charset="0"/>
              <a:cs typeface="Calibri"/>
            </a:endParaRPr>
          </a:p>
          <a:p>
            <a:pPr algn="ctr">
              <a:lnSpc>
                <a:spcPct val="114999"/>
              </a:lnSpc>
              <a:spcBef>
                <a:spcPct val="0"/>
              </a:spcBef>
              <a:buNone/>
            </a:pPr>
            <a:r>
              <a:rPr lang="it-IT" sz="2000" dirty="0">
                <a:latin typeface="+mj-lt"/>
                <a:ea typeface="Calibri" panose="020F0502020204030204" pitchFamily="34" charset="0"/>
                <a:cs typeface="Calibri"/>
              </a:rPr>
              <a:t>Sulla pagina docente del prof. Yahis Martari</a:t>
            </a:r>
          </a:p>
          <a:p>
            <a:pPr algn="ctr">
              <a:lnSpc>
                <a:spcPct val="114999"/>
              </a:lnSpc>
              <a:spcBef>
                <a:spcPct val="0"/>
              </a:spcBef>
              <a:buNone/>
            </a:pPr>
            <a:r>
              <a:rPr lang="it-IT" sz="2000" dirty="0">
                <a:latin typeface="+mj-lt"/>
                <a:ea typeface="Calibri" panose="020F0502020204030204" pitchFamily="34" charset="0"/>
                <a:cs typeface="Calibri"/>
              </a:rPr>
              <a:t>E sulla pagine docente della prof.ssa Matilde Maresca</a:t>
            </a:r>
          </a:p>
          <a:p>
            <a:pPr algn="ctr">
              <a:lnSpc>
                <a:spcPct val="114999"/>
              </a:lnSpc>
              <a:spcBef>
                <a:spcPct val="0"/>
              </a:spcBef>
              <a:buNone/>
            </a:pPr>
            <a:endParaRPr lang="it-IT" sz="2000" dirty="0">
              <a:latin typeface="+mj-lt"/>
              <a:ea typeface="Calibri" panose="020F0502020204030204" pitchFamily="34" charset="0"/>
              <a:cs typeface="Calibri"/>
            </a:endParaRPr>
          </a:p>
          <a:p>
            <a:pPr algn="ctr">
              <a:lnSpc>
                <a:spcPct val="114999"/>
              </a:lnSpc>
              <a:spcBef>
                <a:spcPct val="0"/>
              </a:spcBef>
              <a:buNone/>
            </a:pPr>
            <a:r>
              <a:rPr lang="it-IT" sz="2000" dirty="0">
                <a:latin typeface="+mj-lt"/>
                <a:ea typeface="Calibri" panose="020F0502020204030204" pitchFamily="34" charset="0"/>
                <a:cs typeface="Calibri"/>
              </a:rPr>
              <a:t>Riferimento: </a:t>
            </a:r>
            <a:r>
              <a:rPr lang="it-IT" sz="2000" dirty="0">
                <a:latin typeface="+mj-lt"/>
                <a:ea typeface="Calibri" panose="020F0502020204030204" pitchFamily="34" charset="0"/>
                <a:cs typeface="Calibri"/>
                <a:hlinkClick r:id="rId2"/>
              </a:rPr>
              <a:t>matilde.maresca@unibo.it</a:t>
            </a:r>
            <a:r>
              <a:rPr lang="it-IT" sz="2000" dirty="0">
                <a:latin typeface="+mj-lt"/>
                <a:ea typeface="Calibri" panose="020F0502020204030204" pitchFamily="34" charset="0"/>
                <a:cs typeface="Calibri"/>
              </a:rPr>
              <a:t> </a:t>
            </a:r>
          </a:p>
          <a:p>
            <a:pPr algn="ctr">
              <a:lnSpc>
                <a:spcPct val="114999"/>
              </a:lnSpc>
              <a:spcBef>
                <a:spcPct val="0"/>
              </a:spcBef>
              <a:buNone/>
            </a:pPr>
            <a:endParaRPr lang="it-IT" sz="2000" dirty="0">
              <a:latin typeface="+mj-lt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14999"/>
              </a:lnSpc>
              <a:spcBef>
                <a:spcPct val="0"/>
              </a:spcBef>
              <a:buNone/>
            </a:pPr>
            <a:r>
              <a:rPr lang="it-IT" sz="20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Calibri"/>
              </a:rPr>
              <a:t>N.B. le iscrizioni al secondo turno si apriranno dopo la conclusione del primo turno 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97AE530-9944-4D72-93EE-2BB6C073D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sellaDiTesto 1">
            <a:extLst>
              <a:ext uri="{FF2B5EF4-FFF2-40B4-BE49-F238E27FC236}">
                <a16:creationId xmlns:a16="http://schemas.microsoft.com/office/drawing/2014/main" id="{5067FADB-7F13-4E95-8B6A-0309A373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1538288"/>
            <a:ext cx="8282377" cy="313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corsi di </a:t>
            </a:r>
            <a:r>
              <a:rPr lang="it-IT" altLang="it-IT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Latino </a:t>
            </a: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sono divisi in </a:t>
            </a:r>
            <a:r>
              <a:rPr lang="it-IT" altLang="it-IT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tre turni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it-IT" alt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Primo turno: 3 corsi a partire dal </a:t>
            </a:r>
            <a:r>
              <a:rPr lang="it-IT" altLang="it-IT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16 ottobre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prime prove </a:t>
            </a:r>
            <a:r>
              <a:rPr lang="it-IT" altLang="it-IT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telematica 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 </a:t>
            </a:r>
            <a:r>
              <a:rPr lang="it-IT" altLang="it-IT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novembre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it-IT" altLang="it-IT" sz="24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dicembre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(corso 1: 5/12; corso 2: 6/12; corso 3</a:t>
            </a:r>
            <a:r>
              <a:rPr lang="it-IT" altLang="it-IT" sz="24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16/11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0ABC8C8-3074-4716-A5BA-7DEA02446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0ABC8C8-3074-4716-A5BA-7DEA02446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63771"/>
              </p:ext>
            </p:extLst>
          </p:nvPr>
        </p:nvGraphicFramePr>
        <p:xfrm>
          <a:off x="1171575" y="1409700"/>
          <a:ext cx="10163174" cy="3948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8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6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Corso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Prof.ssa A. Mazzarella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Martedì e giovedì 17.00-19.00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mar 17/10; </a:t>
                      </a:r>
                      <a:r>
                        <a:rPr lang="it-IT" sz="1800" dirty="0" err="1">
                          <a:effectLst/>
                        </a:rPr>
                        <a:t>gio</a:t>
                      </a:r>
                      <a:r>
                        <a:rPr lang="it-IT" sz="1800" dirty="0">
                          <a:effectLst/>
                        </a:rPr>
                        <a:t> 19/10;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mar 24/10; </a:t>
                      </a:r>
                      <a:r>
                        <a:rPr lang="it-IT" sz="1800" dirty="0" err="1">
                          <a:effectLst/>
                        </a:rPr>
                        <a:t>gio</a:t>
                      </a:r>
                      <a:r>
                        <a:rPr lang="it-IT" sz="1800" dirty="0">
                          <a:effectLst/>
                        </a:rPr>
                        <a:t> 26/10;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 mar 7/11; </a:t>
                      </a:r>
                      <a:r>
                        <a:rPr lang="it-IT" sz="1800" dirty="0" err="1">
                          <a:effectLst/>
                        </a:rPr>
                        <a:t>gio</a:t>
                      </a:r>
                      <a:r>
                        <a:rPr lang="it-IT" sz="1800" dirty="0">
                          <a:effectLst/>
                        </a:rPr>
                        <a:t> 9/11;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mar 14/11; </a:t>
                      </a:r>
                      <a:r>
                        <a:rPr lang="it-IT" sz="1800" dirty="0" err="1">
                          <a:effectLst/>
                        </a:rPr>
                        <a:t>gio</a:t>
                      </a:r>
                      <a:r>
                        <a:rPr lang="it-IT" sz="1800" dirty="0">
                          <a:effectLst/>
                        </a:rPr>
                        <a:t> 16/11;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mar 21/11; </a:t>
                      </a:r>
                      <a:r>
                        <a:rPr lang="it-IT" sz="1800" dirty="0" err="1">
                          <a:effectLst/>
                        </a:rPr>
                        <a:t>gio</a:t>
                      </a:r>
                      <a:r>
                        <a:rPr lang="it-IT" sz="1800" dirty="0">
                          <a:effectLst/>
                        </a:rPr>
                        <a:t> 23/11;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mar 28/11; </a:t>
                      </a:r>
                      <a:r>
                        <a:rPr lang="it-IT" sz="1800" dirty="0" err="1">
                          <a:effectLst/>
                        </a:rPr>
                        <a:t>gio</a:t>
                      </a:r>
                      <a:r>
                        <a:rPr lang="it-IT" sz="1800" dirty="0">
                          <a:effectLst/>
                        </a:rPr>
                        <a:t> 31/11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C00000"/>
                          </a:solidFill>
                          <a:effectLst/>
                        </a:rPr>
                        <a:t>Appello n. 1</a:t>
                      </a:r>
                      <a:r>
                        <a:rPr lang="it-IT" sz="1800" dirty="0">
                          <a:effectLst/>
                        </a:rPr>
                        <a:t>: </a:t>
                      </a:r>
                      <a:r>
                        <a:rPr lang="it-IT" sz="1800" dirty="0">
                          <a:solidFill>
                            <a:srgbClr val="C00000"/>
                          </a:solidFill>
                          <a:effectLst/>
                        </a:rPr>
                        <a:t>mar 5/12</a:t>
                      </a:r>
                      <a:endParaRPr lang="it-IT" sz="1800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Corso 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Prof. P. Rosa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Mercoledì e venerdì 17.00-19.00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mer</a:t>
                      </a:r>
                      <a:r>
                        <a:rPr lang="it-IT" sz="1800" dirty="0">
                          <a:effectLst/>
                        </a:rPr>
                        <a:t> 18/10; </a:t>
                      </a: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20/10;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mer</a:t>
                      </a:r>
                      <a:r>
                        <a:rPr lang="it-IT" sz="1800" dirty="0">
                          <a:effectLst/>
                        </a:rPr>
                        <a:t> 25/10; </a:t>
                      </a: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27/10;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ven.3/11; </a:t>
                      </a:r>
                      <a:r>
                        <a:rPr lang="it-IT" sz="1800" dirty="0" err="1">
                          <a:effectLst/>
                        </a:rPr>
                        <a:t>mer</a:t>
                      </a:r>
                      <a:r>
                        <a:rPr lang="it-IT" sz="1800" dirty="0">
                          <a:effectLst/>
                        </a:rPr>
                        <a:t> 8/11;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10/11; </a:t>
                      </a:r>
                      <a:r>
                        <a:rPr lang="it-IT" sz="1800" dirty="0" err="1">
                          <a:effectLst/>
                        </a:rPr>
                        <a:t>mer</a:t>
                      </a:r>
                      <a:r>
                        <a:rPr lang="it-IT" sz="1800" dirty="0">
                          <a:effectLst/>
                        </a:rPr>
                        <a:t> 15/11;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17/11; </a:t>
                      </a:r>
                      <a:r>
                        <a:rPr lang="it-IT" sz="1800" dirty="0" err="1">
                          <a:effectLst/>
                        </a:rPr>
                        <a:t>mer</a:t>
                      </a:r>
                      <a:r>
                        <a:rPr lang="it-IT" sz="1800" dirty="0">
                          <a:effectLst/>
                        </a:rPr>
                        <a:t> 22/11;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24/11; </a:t>
                      </a:r>
                      <a:r>
                        <a:rPr lang="it-IT" sz="1800" dirty="0" err="1">
                          <a:effectLst/>
                        </a:rPr>
                        <a:t>mer</a:t>
                      </a:r>
                      <a:r>
                        <a:rPr lang="it-IT" sz="1800" dirty="0">
                          <a:effectLst/>
                        </a:rPr>
                        <a:t> 29/11;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C00000"/>
                          </a:solidFill>
                          <a:effectLst/>
                        </a:rPr>
                        <a:t>Appello n. 1 </a:t>
                      </a:r>
                      <a:r>
                        <a:rPr lang="it-IT" sz="1800" dirty="0" err="1">
                          <a:solidFill>
                            <a:srgbClr val="C00000"/>
                          </a:solidFill>
                          <a:effectLst/>
                        </a:rPr>
                        <a:t>mer</a:t>
                      </a:r>
                      <a:r>
                        <a:rPr lang="it-IT" sz="1800">
                          <a:solidFill>
                            <a:srgbClr val="C00000"/>
                          </a:solidFill>
                          <a:effectLst/>
                        </a:rPr>
                        <a:t> 6/12</a:t>
                      </a:r>
                      <a:endParaRPr lang="it-IT" sz="1800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Corso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C00000"/>
                          </a:solidFill>
                          <a:effectLst/>
                        </a:rPr>
                        <a:t>Consigliato a chi ha già studiato latino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Prof.ssa M. Bini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effectLst/>
                        </a:rPr>
                        <a:t>Lunedì, giovedì, venerdì 17.00-19.00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lun</a:t>
                      </a:r>
                      <a:r>
                        <a:rPr lang="it-IT" sz="1800" dirty="0">
                          <a:effectLst/>
                        </a:rPr>
                        <a:t> 16/10; </a:t>
                      </a:r>
                      <a:r>
                        <a:rPr lang="it-IT" sz="1800" dirty="0" err="1">
                          <a:effectLst/>
                        </a:rPr>
                        <a:t>gio</a:t>
                      </a:r>
                      <a:r>
                        <a:rPr lang="it-IT" sz="1800" dirty="0">
                          <a:effectLst/>
                        </a:rPr>
                        <a:t> 19/10; </a:t>
                      </a: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20/10;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lun</a:t>
                      </a:r>
                      <a:r>
                        <a:rPr lang="it-IT" sz="1800" dirty="0">
                          <a:effectLst/>
                        </a:rPr>
                        <a:t> 23/10; </a:t>
                      </a:r>
                      <a:r>
                        <a:rPr lang="it-IT" sz="1800" dirty="0" err="1">
                          <a:effectLst/>
                        </a:rPr>
                        <a:t>gio</a:t>
                      </a:r>
                      <a:r>
                        <a:rPr lang="it-IT" sz="1800" dirty="0">
                          <a:effectLst/>
                        </a:rPr>
                        <a:t> 26/10; </a:t>
                      </a: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27/10;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lun</a:t>
                      </a:r>
                      <a:r>
                        <a:rPr lang="it-IT" sz="1800" dirty="0">
                          <a:effectLst/>
                        </a:rPr>
                        <a:t> 30/10; </a:t>
                      </a: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3/11; </a:t>
                      </a: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6/11;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gio</a:t>
                      </a:r>
                      <a:r>
                        <a:rPr lang="it-IT" sz="1800" dirty="0">
                          <a:effectLst/>
                        </a:rPr>
                        <a:t> 9/11; </a:t>
                      </a:r>
                      <a:r>
                        <a:rPr lang="it-IT" sz="1800" dirty="0" err="1">
                          <a:effectLst/>
                        </a:rPr>
                        <a:t>ven</a:t>
                      </a:r>
                      <a:r>
                        <a:rPr lang="it-IT" sz="1800" dirty="0">
                          <a:effectLst/>
                        </a:rPr>
                        <a:t> 10/11; </a:t>
                      </a:r>
                      <a:r>
                        <a:rPr lang="it-IT" sz="1800" dirty="0" err="1">
                          <a:effectLst/>
                        </a:rPr>
                        <a:t>lun</a:t>
                      </a:r>
                      <a:r>
                        <a:rPr lang="it-IT" sz="1800" dirty="0">
                          <a:effectLst/>
                        </a:rPr>
                        <a:t> 13/11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C00000"/>
                          </a:solidFill>
                          <a:effectLst/>
                        </a:rPr>
                        <a:t>Appello n. 1:  </a:t>
                      </a:r>
                      <a:r>
                        <a:rPr lang="it-IT" sz="1800" dirty="0" err="1">
                          <a:solidFill>
                            <a:srgbClr val="C00000"/>
                          </a:solidFill>
                          <a:effectLst/>
                        </a:rPr>
                        <a:t>gio</a:t>
                      </a:r>
                      <a:r>
                        <a:rPr lang="it-IT" sz="1800" dirty="0">
                          <a:solidFill>
                            <a:srgbClr val="C00000"/>
                          </a:solidFill>
                          <a:effectLst/>
                        </a:rPr>
                        <a:t> 16/11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493510" y="578703"/>
            <a:ext cx="3204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Calendario Primo Turno</a:t>
            </a:r>
          </a:p>
        </p:txBody>
      </p:sp>
    </p:spTree>
    <p:extLst>
      <p:ext uri="{BB962C8B-B14F-4D97-AF65-F5344CB8AC3E}">
        <p14:creationId xmlns:p14="http://schemas.microsoft.com/office/powerpoint/2010/main" val="20945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sellaDiTesto 1">
            <a:extLst>
              <a:ext uri="{FF2B5EF4-FFF2-40B4-BE49-F238E27FC236}">
                <a16:creationId xmlns:a16="http://schemas.microsoft.com/office/drawing/2014/main" id="{5067FADB-7F13-4E95-8B6A-0309A373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1568269"/>
            <a:ext cx="8282377" cy="212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Secondo turno: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corsi a partire da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dicembre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(corso 1 a partire dal 4/12; corso 2 a partire dal 1/12)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prime prove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telematica 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fine gennaio 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febbraio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(corso 1: 29/1, corso 2: 7/2)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0ABC8C8-3074-4716-A5BA-7DEA02446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497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0ABC8C8-3074-4716-A5BA-7DEA02446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60580"/>
              </p:ext>
            </p:extLst>
          </p:nvPr>
        </p:nvGraphicFramePr>
        <p:xfrm>
          <a:off x="1047747" y="1028700"/>
          <a:ext cx="10439402" cy="4185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9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9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Corso 1-Prof.ssa M. Bini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Lunedì e giovedì 17.00-19.00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lun</a:t>
                      </a:r>
                      <a:r>
                        <a:rPr lang="it-IT" sz="2000" dirty="0">
                          <a:effectLst/>
                        </a:rPr>
                        <a:t> 4/12; </a:t>
                      </a:r>
                      <a:r>
                        <a:rPr lang="it-IT" sz="2000" dirty="0" err="1">
                          <a:effectLst/>
                        </a:rPr>
                        <a:t>gio</a:t>
                      </a:r>
                      <a:r>
                        <a:rPr lang="it-IT" sz="2000" dirty="0">
                          <a:effectLst/>
                        </a:rPr>
                        <a:t> 7/12;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lun</a:t>
                      </a:r>
                      <a:r>
                        <a:rPr lang="it-IT" sz="2000" dirty="0">
                          <a:effectLst/>
                        </a:rPr>
                        <a:t> 11/12; </a:t>
                      </a:r>
                      <a:r>
                        <a:rPr lang="it-IT" sz="2000" dirty="0" err="1">
                          <a:effectLst/>
                        </a:rPr>
                        <a:t>gio</a:t>
                      </a:r>
                      <a:r>
                        <a:rPr lang="it-IT" sz="2000" dirty="0">
                          <a:effectLst/>
                        </a:rPr>
                        <a:t> 14/12;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lun</a:t>
                      </a:r>
                      <a:r>
                        <a:rPr lang="it-IT" sz="2000" dirty="0">
                          <a:effectLst/>
                        </a:rPr>
                        <a:t> 18/12; </a:t>
                      </a:r>
                      <a:r>
                        <a:rPr lang="it-IT" sz="2000" dirty="0" err="1">
                          <a:effectLst/>
                        </a:rPr>
                        <a:t>gio</a:t>
                      </a:r>
                      <a:r>
                        <a:rPr lang="it-IT" sz="2000" dirty="0">
                          <a:effectLst/>
                        </a:rPr>
                        <a:t> 21/12;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lun</a:t>
                      </a:r>
                      <a:r>
                        <a:rPr lang="it-IT" sz="2000" dirty="0">
                          <a:effectLst/>
                        </a:rPr>
                        <a:t> 8/1; </a:t>
                      </a:r>
                      <a:r>
                        <a:rPr lang="it-IT" sz="2000" dirty="0" err="1">
                          <a:effectLst/>
                        </a:rPr>
                        <a:t>gio</a:t>
                      </a:r>
                      <a:r>
                        <a:rPr lang="it-IT" sz="2000" dirty="0">
                          <a:effectLst/>
                        </a:rPr>
                        <a:t> 11/1;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lun15/1; </a:t>
                      </a:r>
                      <a:r>
                        <a:rPr lang="it-IT" sz="2000" dirty="0" err="1">
                          <a:effectLst/>
                        </a:rPr>
                        <a:t>gio</a:t>
                      </a:r>
                      <a:r>
                        <a:rPr lang="it-IT" sz="2000" dirty="0">
                          <a:effectLst/>
                        </a:rPr>
                        <a:t> 18/1;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lun</a:t>
                      </a:r>
                      <a:r>
                        <a:rPr lang="it-IT" sz="2000" dirty="0">
                          <a:effectLst/>
                        </a:rPr>
                        <a:t> 22/1; </a:t>
                      </a:r>
                      <a:r>
                        <a:rPr lang="it-IT" sz="2000" dirty="0" err="1">
                          <a:effectLst/>
                        </a:rPr>
                        <a:t>gio</a:t>
                      </a:r>
                      <a:r>
                        <a:rPr lang="it-IT" sz="2000" dirty="0">
                          <a:effectLst/>
                        </a:rPr>
                        <a:t> 25/1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C00000"/>
                          </a:solidFill>
                          <a:effectLst/>
                        </a:rPr>
                        <a:t>Appello n. 1: </a:t>
                      </a:r>
                      <a:r>
                        <a:rPr lang="it-IT" sz="2000" dirty="0" err="1">
                          <a:solidFill>
                            <a:srgbClr val="C00000"/>
                          </a:solidFill>
                          <a:effectLst/>
                        </a:rPr>
                        <a:t>lu</a:t>
                      </a:r>
                      <a:r>
                        <a:rPr lang="it-IT" sz="2000" dirty="0">
                          <a:solidFill>
                            <a:srgbClr val="C00000"/>
                          </a:solidFill>
                          <a:effectLst/>
                        </a:rPr>
                        <a:t> 29/1</a:t>
                      </a:r>
                      <a:endParaRPr lang="it-IT" sz="2000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Corso 2-Prof. P. Rosa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Mercoledì e venerdì 17.00-19.00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ven</a:t>
                      </a:r>
                      <a:r>
                        <a:rPr lang="it-IT" sz="2000" dirty="0">
                          <a:effectLst/>
                        </a:rPr>
                        <a:t> 1/12; </a:t>
                      </a:r>
                      <a:r>
                        <a:rPr lang="it-IT" sz="2000" dirty="0" err="1">
                          <a:effectLst/>
                        </a:rPr>
                        <a:t>mer</a:t>
                      </a:r>
                      <a:r>
                        <a:rPr lang="it-IT" sz="2000" dirty="0">
                          <a:effectLst/>
                        </a:rPr>
                        <a:t> 6/12;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mer</a:t>
                      </a:r>
                      <a:r>
                        <a:rPr lang="it-IT" sz="2000" dirty="0">
                          <a:effectLst/>
                        </a:rPr>
                        <a:t> 13/12; </a:t>
                      </a:r>
                      <a:r>
                        <a:rPr lang="it-IT" sz="2000" dirty="0" err="1">
                          <a:effectLst/>
                        </a:rPr>
                        <a:t>mer</a:t>
                      </a:r>
                      <a:r>
                        <a:rPr lang="it-IT" sz="2000" dirty="0">
                          <a:effectLst/>
                        </a:rPr>
                        <a:t> 20/12;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mer</a:t>
                      </a:r>
                      <a:r>
                        <a:rPr lang="it-IT" sz="2000" dirty="0">
                          <a:effectLst/>
                        </a:rPr>
                        <a:t> 10/1; </a:t>
                      </a:r>
                      <a:r>
                        <a:rPr lang="it-IT" sz="2000" dirty="0" err="1">
                          <a:effectLst/>
                        </a:rPr>
                        <a:t>ven</a:t>
                      </a:r>
                      <a:r>
                        <a:rPr lang="it-IT" sz="2000" dirty="0">
                          <a:effectLst/>
                        </a:rPr>
                        <a:t> 12/1;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mer</a:t>
                      </a:r>
                      <a:r>
                        <a:rPr lang="it-IT" sz="2000" dirty="0">
                          <a:effectLst/>
                        </a:rPr>
                        <a:t> 17/1; </a:t>
                      </a:r>
                      <a:r>
                        <a:rPr lang="it-IT" sz="2000" dirty="0" err="1">
                          <a:effectLst/>
                        </a:rPr>
                        <a:t>ven</a:t>
                      </a:r>
                      <a:r>
                        <a:rPr lang="it-IT" sz="2000" dirty="0">
                          <a:effectLst/>
                        </a:rPr>
                        <a:t> 19/1;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mer</a:t>
                      </a:r>
                      <a:r>
                        <a:rPr lang="it-IT" sz="2000" dirty="0">
                          <a:effectLst/>
                        </a:rPr>
                        <a:t> 24/1; </a:t>
                      </a:r>
                      <a:r>
                        <a:rPr lang="it-IT" sz="2000" dirty="0" err="1">
                          <a:effectLst/>
                        </a:rPr>
                        <a:t>ven</a:t>
                      </a:r>
                      <a:r>
                        <a:rPr lang="it-IT" sz="2000" dirty="0">
                          <a:effectLst/>
                        </a:rPr>
                        <a:t> 26/1;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err="1">
                          <a:effectLst/>
                        </a:rPr>
                        <a:t>mer</a:t>
                      </a:r>
                      <a:r>
                        <a:rPr lang="it-IT" sz="2000" dirty="0">
                          <a:effectLst/>
                        </a:rPr>
                        <a:t> 31/1; </a:t>
                      </a:r>
                      <a:r>
                        <a:rPr lang="it-IT" sz="2000" dirty="0" err="1">
                          <a:effectLst/>
                        </a:rPr>
                        <a:t>ven</a:t>
                      </a:r>
                      <a:r>
                        <a:rPr lang="it-IT" sz="2000" dirty="0">
                          <a:effectLst/>
                        </a:rPr>
                        <a:t> 2/2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C00000"/>
                          </a:solidFill>
                          <a:effectLst/>
                        </a:rPr>
                        <a:t>Appello n. 1: </a:t>
                      </a:r>
                      <a:r>
                        <a:rPr lang="it-IT" sz="2000" dirty="0" err="1">
                          <a:solidFill>
                            <a:srgbClr val="C00000"/>
                          </a:solidFill>
                          <a:effectLst/>
                        </a:rPr>
                        <a:t>mer</a:t>
                      </a:r>
                      <a:r>
                        <a:rPr lang="it-IT" sz="2000" dirty="0">
                          <a:solidFill>
                            <a:srgbClr val="C00000"/>
                          </a:solidFill>
                          <a:effectLst/>
                        </a:rPr>
                        <a:t> 7/2</a:t>
                      </a:r>
                      <a:endParaRPr lang="it-IT" sz="2000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 </a:t>
                      </a:r>
                      <a:endParaRPr lang="it-IT" sz="20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495174" y="188992"/>
            <a:ext cx="4926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Calendario secondo turno</a:t>
            </a:r>
          </a:p>
        </p:txBody>
      </p:sp>
    </p:spTree>
    <p:extLst>
      <p:ext uri="{BB962C8B-B14F-4D97-AF65-F5344CB8AC3E}">
        <p14:creationId xmlns:p14="http://schemas.microsoft.com/office/powerpoint/2010/main" val="2028621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sellaDiTesto 1">
            <a:extLst>
              <a:ext uri="{FF2B5EF4-FFF2-40B4-BE49-F238E27FC236}">
                <a16:creationId xmlns:a16="http://schemas.microsoft.com/office/drawing/2014/main" id="{5067FADB-7F13-4E95-8B6A-0309A373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1568269"/>
            <a:ext cx="8282377" cy="147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Terzo turno: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corso a partire dal 13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Febbraio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prima prova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telematica 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26/3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0ABC8C8-3074-4716-A5BA-7DEA02446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95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0ABC8C8-3074-4716-A5BA-7DEA02446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54257"/>
              </p:ext>
            </p:extLst>
          </p:nvPr>
        </p:nvGraphicFramePr>
        <p:xfrm>
          <a:off x="3981450" y="457200"/>
          <a:ext cx="5524500" cy="4878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78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C00000"/>
                          </a:solidFill>
                          <a:effectLst/>
                        </a:rPr>
                        <a:t>III TURNO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</a:rPr>
                        <a:t>Prof.ssa A. Mazzarella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martedì e giovedì 17.00-19.00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mar 13/2; </a:t>
                      </a:r>
                      <a:r>
                        <a:rPr lang="it-IT" sz="2400" dirty="0" err="1">
                          <a:effectLst/>
                        </a:rPr>
                        <a:t>gio</a:t>
                      </a:r>
                      <a:r>
                        <a:rPr lang="it-IT" sz="2400" dirty="0">
                          <a:effectLst/>
                        </a:rPr>
                        <a:t> 15/2;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mar 20/2; </a:t>
                      </a:r>
                      <a:r>
                        <a:rPr lang="it-IT" sz="2400" dirty="0" err="1">
                          <a:effectLst/>
                        </a:rPr>
                        <a:t>gio</a:t>
                      </a:r>
                      <a:r>
                        <a:rPr lang="it-IT" sz="2400" dirty="0">
                          <a:effectLst/>
                        </a:rPr>
                        <a:t> 22/2;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mar 27/2; </a:t>
                      </a:r>
                      <a:r>
                        <a:rPr lang="it-IT" sz="2400" dirty="0" err="1">
                          <a:effectLst/>
                        </a:rPr>
                        <a:t>gio</a:t>
                      </a:r>
                      <a:r>
                        <a:rPr lang="it-IT" sz="2400" dirty="0">
                          <a:effectLst/>
                        </a:rPr>
                        <a:t> 29/2;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mar 5/3; </a:t>
                      </a:r>
                      <a:r>
                        <a:rPr lang="it-IT" sz="2400" dirty="0" err="1">
                          <a:effectLst/>
                        </a:rPr>
                        <a:t>gio</a:t>
                      </a:r>
                      <a:r>
                        <a:rPr lang="it-IT" sz="2400" dirty="0">
                          <a:effectLst/>
                        </a:rPr>
                        <a:t> 7/3;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mar 12/3; </a:t>
                      </a:r>
                      <a:r>
                        <a:rPr lang="it-IT" sz="2400" dirty="0" err="1">
                          <a:effectLst/>
                        </a:rPr>
                        <a:t>gio</a:t>
                      </a:r>
                      <a:r>
                        <a:rPr lang="it-IT" sz="2400" dirty="0">
                          <a:effectLst/>
                        </a:rPr>
                        <a:t> 14/3;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mar 19/3; </a:t>
                      </a:r>
                      <a:r>
                        <a:rPr lang="it-IT" sz="2400" dirty="0" err="1">
                          <a:effectLst/>
                        </a:rPr>
                        <a:t>gio</a:t>
                      </a:r>
                      <a:r>
                        <a:rPr lang="it-IT" sz="2400" dirty="0">
                          <a:effectLst/>
                        </a:rPr>
                        <a:t> 21/3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C00000"/>
                          </a:solidFill>
                          <a:effectLst/>
                        </a:rPr>
                        <a:t>Appello n. 1: mar 26/3</a:t>
                      </a:r>
                      <a:endParaRPr lang="it-IT" sz="2800" dirty="0">
                        <a:solidFill>
                          <a:srgbClr val="C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173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asellaDiTesto 1">
            <a:extLst>
              <a:ext uri="{FF2B5EF4-FFF2-40B4-BE49-F238E27FC236}">
                <a16:creationId xmlns:a16="http://schemas.microsoft.com/office/drawing/2014/main" id="{6104C4C5-DD90-4C12-86F8-B8B078E49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1719" y="1049190"/>
            <a:ext cx="7777163" cy="5765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 corso di </a:t>
            </a:r>
            <a:r>
              <a:rPr lang="it-IT" altLang="it-IT" sz="2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Grammatica</a:t>
            </a:r>
            <a:r>
              <a:rPr lang="it-IT" altLang="it-IT" sz="2800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è </a:t>
            </a:r>
            <a:r>
              <a:rPr lang="it-IT" altLang="it-IT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disponibile su virtuale.unibo.it. 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Ci saranno (almeno) </a:t>
            </a:r>
            <a:r>
              <a:rPr lang="it-IT" altLang="it-IT" sz="28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 appelli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it-IT" alt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primi appelli per le matricole 2023/24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sz="2400" dirty="0"/>
              <a:t>primo appello fine ottobre</a:t>
            </a:r>
            <a:endParaRPr lang="it-IT" alt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Controllare </a:t>
            </a:r>
            <a:r>
              <a:rPr lang="it-IT" altLang="it-IT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AlmaEsami</a:t>
            </a: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Riferimento: </a:t>
            </a:r>
            <a:r>
              <a:rPr lang="it-IT" altLang="it-IT" sz="2800" b="1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matteo.pascoli2@unibo.it</a:t>
            </a:r>
            <a:endParaRPr lang="it-IT" altLang="it-IT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it-IT" alt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it-IT" alt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DCDA268-AD78-46E2-87F2-4CB5FC2D5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ACC7C3-A7DC-4734-B6B7-2F8DFA32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484314"/>
            <a:ext cx="8229600" cy="388937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it-IT" b="1" dirty="0">
                <a:latin typeface="Book Antiqua" panose="02040602050305030304" pitchFamily="18" charset="0"/>
              </a:rPr>
            </a:br>
            <a:br>
              <a:rPr lang="it-IT" b="1" dirty="0">
                <a:latin typeface="Book Antiqua" panose="02040602050305030304" pitchFamily="18" charset="0"/>
              </a:rPr>
            </a:br>
            <a:br>
              <a:rPr lang="it-IT" b="1" dirty="0">
                <a:latin typeface="Book Antiqua" panose="02040602050305030304" pitchFamily="18" charset="0"/>
              </a:rPr>
            </a:br>
            <a:r>
              <a:rPr lang="it-IT" sz="4000" dirty="0"/>
              <a:t>si consiglia la lettura di:</a:t>
            </a:r>
            <a:br>
              <a:rPr lang="it-IT" sz="4000" dirty="0"/>
            </a:br>
            <a:br>
              <a:rPr lang="it-IT" sz="4000" dirty="0"/>
            </a:br>
            <a:r>
              <a:rPr lang="it-IT" sz="4000" dirty="0"/>
              <a:t>G. </a:t>
            </a:r>
            <a:r>
              <a:rPr lang="it-IT" sz="4000" dirty="0" err="1"/>
              <a:t>Patota</a:t>
            </a:r>
            <a:r>
              <a:rPr lang="it-IT" sz="4000" dirty="0"/>
              <a:t>, </a:t>
            </a:r>
            <a:r>
              <a:rPr lang="it-IT" sz="4000" i="1" dirty="0"/>
              <a:t>Prontuario di grammatica. L'italiano dalla A alla Z</a:t>
            </a:r>
            <a:r>
              <a:rPr lang="it-IT" sz="4000" dirty="0"/>
              <a:t>, Roma-Bari, Laterza, 2017</a:t>
            </a:r>
            <a:br>
              <a:rPr lang="it-IT" sz="4000" dirty="0"/>
            </a:br>
            <a:r>
              <a:rPr lang="it-IT" sz="4000" dirty="0"/>
              <a:t>e/o</a:t>
            </a:r>
            <a:br>
              <a:rPr lang="it-IT" sz="4000" dirty="0"/>
            </a:br>
            <a:r>
              <a:rPr lang="it-IT" sz="4000" dirty="0"/>
              <a:t>V. Della Valle, G. </a:t>
            </a:r>
            <a:r>
              <a:rPr lang="it-IT" sz="4000" dirty="0" err="1"/>
              <a:t>Patota</a:t>
            </a:r>
            <a:r>
              <a:rPr lang="it-IT" sz="4000" dirty="0"/>
              <a:t>, </a:t>
            </a:r>
            <a:r>
              <a:rPr lang="it-IT" sz="4000" i="1" dirty="0"/>
              <a:t>L’italiano in gioco</a:t>
            </a:r>
            <a:r>
              <a:rPr lang="it-IT" sz="4000" dirty="0"/>
              <a:t>, Sperling &amp; Kupfer, 2014</a:t>
            </a:r>
            <a:br>
              <a:rPr lang="it-IT" sz="4000" dirty="0"/>
            </a:br>
            <a:br>
              <a:rPr lang="it-IT" sz="4000" dirty="0"/>
            </a:br>
            <a:endParaRPr lang="it-IT" sz="4000" dirty="0"/>
          </a:p>
        </p:txBody>
      </p:sp>
      <p:sp>
        <p:nvSpPr>
          <p:cNvPr id="39939" name="Titolo 3">
            <a:extLst>
              <a:ext uri="{FF2B5EF4-FFF2-40B4-BE49-F238E27FC236}">
                <a16:creationId xmlns:a16="http://schemas.microsoft.com/office/drawing/2014/main" id="{98D47DDE-3779-4B5D-BB15-B6530B6B6819}"/>
              </a:ext>
            </a:extLst>
          </p:cNvPr>
          <p:cNvSpPr txBox="1">
            <a:spLocks/>
          </p:cNvSpPr>
          <p:nvPr/>
        </p:nvSpPr>
        <p:spPr bwMode="auto">
          <a:xfrm>
            <a:off x="3686725" y="838350"/>
            <a:ext cx="4818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+mj-lt"/>
              </a:rPr>
              <a:t>Aspettando il corso di GRAMMATICA…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06A85FB-5677-4D68-A91E-D5A21870A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4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>
            <a:extLst>
              <a:ext uri="{FF2B5EF4-FFF2-40B4-BE49-F238E27FC236}">
                <a16:creationId xmlns:a16="http://schemas.microsoft.com/office/drawing/2014/main" id="{453F0D6A-83DE-48BA-AAF2-3C8F540D2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3 premesse</a:t>
            </a:r>
          </a:p>
        </p:txBody>
      </p:sp>
      <p:sp>
        <p:nvSpPr>
          <p:cNvPr id="6147" name="Segnaposto contenuto 2">
            <a:extLst>
              <a:ext uri="{FF2B5EF4-FFF2-40B4-BE49-F238E27FC236}">
                <a16:creationId xmlns:a16="http://schemas.microsoft.com/office/drawing/2014/main" id="{9B7BB0AE-1EA2-4EED-8801-E5D37307F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altLang="it-IT" dirty="0"/>
          </a:p>
          <a:p>
            <a:pPr marL="0" indent="0" algn="ctr">
              <a:buNone/>
            </a:pPr>
            <a:r>
              <a:rPr lang="it-IT" altLang="it-IT" dirty="0"/>
              <a:t>1</a:t>
            </a:r>
          </a:p>
          <a:p>
            <a:pPr marL="0" indent="0">
              <a:buNone/>
            </a:pPr>
            <a:r>
              <a:rPr lang="it-IT" altLang="it-IT" dirty="0"/>
              <a:t>Se non si assolve all’OFA entro marzo 2025, non si può procedere nel piano di studi (i corsi del secondo anno vengono bloccati).</a:t>
            </a:r>
          </a:p>
          <a:p>
            <a:pPr marL="0" indent="0">
              <a:buNone/>
            </a:pPr>
            <a:endParaRPr lang="it-IT" altLang="it-IT" dirty="0"/>
          </a:p>
          <a:p>
            <a:pPr marL="0" indent="0">
              <a:buNone/>
            </a:pPr>
            <a:endParaRPr lang="it-IT" alt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6997B6D-B983-47DF-B1F0-647CF63CE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contenuto 2">
            <a:extLst>
              <a:ext uri="{FF2B5EF4-FFF2-40B4-BE49-F238E27FC236}">
                <a16:creationId xmlns:a16="http://schemas.microsoft.com/office/drawing/2014/main" id="{7D374AF6-92DD-42B7-AF4F-53373D8C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latin typeface="+mj-lt"/>
              </a:rPr>
              <a:t>I laboratori </a:t>
            </a:r>
            <a:r>
              <a:rPr lang="it-IT" altLang="it-IT" b="1" dirty="0">
                <a:latin typeface="+mj-lt"/>
              </a:rPr>
              <a:t>sono tutti uguali </a:t>
            </a:r>
            <a:r>
              <a:rPr lang="it-IT" altLang="it-IT" dirty="0">
                <a:latin typeface="+mj-lt"/>
              </a:rPr>
              <a:t>e hanno tutti la stessa struttura.</a:t>
            </a:r>
          </a:p>
          <a:p>
            <a:pPr eaLnBrk="1" hangingPunct="1"/>
            <a:endParaRPr lang="it-IT" altLang="it-IT" dirty="0">
              <a:latin typeface="+mj-lt"/>
            </a:endParaRPr>
          </a:p>
          <a:p>
            <a:pPr eaLnBrk="1" hangingPunct="1"/>
            <a:endParaRPr lang="it-IT" altLang="it-IT" dirty="0">
              <a:latin typeface="+mj-lt"/>
            </a:endParaRPr>
          </a:p>
          <a:p>
            <a:pPr eaLnBrk="1" hangingPunct="1"/>
            <a:r>
              <a:rPr lang="it-IT" altLang="it-IT" dirty="0">
                <a:latin typeface="+mj-lt"/>
              </a:rPr>
              <a:t>…Quindi scegliete </a:t>
            </a:r>
            <a:r>
              <a:rPr lang="it-IT" altLang="it-IT" b="1" dirty="0">
                <a:latin typeface="+mj-lt"/>
              </a:rPr>
              <a:t>in base al periodo </a:t>
            </a:r>
            <a:r>
              <a:rPr lang="it-IT" altLang="it-IT" dirty="0">
                <a:latin typeface="+mj-lt"/>
              </a:rPr>
              <a:t>più congeniale a voi.</a:t>
            </a:r>
          </a:p>
          <a:p>
            <a:pPr eaLnBrk="1" hangingPunct="1"/>
            <a:endParaRPr lang="it-IT" altLang="it-IT" dirty="0">
              <a:latin typeface="+mj-lt"/>
            </a:endParaRPr>
          </a:p>
        </p:txBody>
      </p:sp>
      <p:sp>
        <p:nvSpPr>
          <p:cNvPr id="26628" name="Titolo 1">
            <a:extLst>
              <a:ext uri="{FF2B5EF4-FFF2-40B4-BE49-F238E27FC236}">
                <a16:creationId xmlns:a16="http://schemas.microsoft.com/office/drawing/2014/main" id="{C4016DF8-ECA1-4822-BA0C-0039D3EA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CE6872D-3C1B-4098-89F3-D7820911F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ACC7C3-A7DC-4734-B6B7-2F8DFA32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484314"/>
            <a:ext cx="8229600" cy="388937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it-IT" b="1" dirty="0">
                <a:latin typeface="Book Antiqua" panose="02040602050305030304" pitchFamily="18" charset="0"/>
              </a:rPr>
            </a:br>
            <a:r>
              <a:rPr lang="it-IT" sz="3100" dirty="0"/>
              <a:t>occorre studiare con:</a:t>
            </a:r>
            <a:br>
              <a:rPr lang="it-IT" sz="3100" dirty="0"/>
            </a:br>
            <a:br>
              <a:rPr lang="it-IT" sz="3100" dirty="0"/>
            </a:br>
            <a:r>
              <a:rPr lang="it-IT" sz="3100" dirty="0"/>
              <a:t>le </a:t>
            </a:r>
            <a:r>
              <a:rPr lang="it-IT" sz="3100" dirty="0">
                <a:solidFill>
                  <a:srgbClr val="C00000"/>
                </a:solidFill>
              </a:rPr>
              <a:t>Videolezioni di Latino </a:t>
            </a:r>
            <a:r>
              <a:rPr lang="it-IT" sz="3100" dirty="0"/>
              <a:t>(</a:t>
            </a:r>
            <a:r>
              <a:rPr lang="it-IT" sz="3100" dirty="0">
                <a:hlinkClick r:id="rId2"/>
              </a:rPr>
              <a:t>https://virtuale.unibo.it/course/view.php?id=34645</a:t>
            </a:r>
            <a:r>
              <a:rPr lang="it-IT" sz="3100" dirty="0"/>
              <a:t>) e i relativi esercizi (almeno le prime 4 per poter seguire il primo incontro del corso) </a:t>
            </a:r>
            <a:br>
              <a:rPr lang="it-IT" sz="3100" dirty="0"/>
            </a:br>
            <a:br>
              <a:rPr lang="it-IT" sz="3100" dirty="0"/>
            </a:br>
            <a:r>
              <a:rPr lang="it-IT" sz="3100" dirty="0"/>
              <a:t>Il </a:t>
            </a:r>
            <a:r>
              <a:rPr lang="it-IT" sz="3100" dirty="0">
                <a:solidFill>
                  <a:srgbClr val="C00000"/>
                </a:solidFill>
              </a:rPr>
              <a:t>manuale di Latino</a:t>
            </a:r>
            <a:r>
              <a:rPr lang="it-IT" sz="3100" dirty="0"/>
              <a:t>: </a:t>
            </a:r>
            <a:r>
              <a:rPr lang="it-IT" sz="3100" dirty="0" err="1"/>
              <a:t>I.Dionigi</a:t>
            </a:r>
            <a:r>
              <a:rPr lang="it-IT" sz="3100" dirty="0"/>
              <a:t>-E. Riganti-L. Morisi, </a:t>
            </a:r>
            <a:r>
              <a:rPr lang="it-IT" sz="3100" i="1" dirty="0"/>
              <a:t>Il Latino </a:t>
            </a:r>
            <a:r>
              <a:rPr lang="it-IT" sz="3100" dirty="0"/>
              <a:t>(Laterza)</a:t>
            </a:r>
            <a:br>
              <a:rPr lang="it-IT" sz="4000" dirty="0"/>
            </a:br>
            <a:br>
              <a:rPr lang="it-IT" sz="4000" dirty="0"/>
            </a:br>
            <a:endParaRPr lang="it-IT" sz="4000" dirty="0"/>
          </a:p>
        </p:txBody>
      </p:sp>
      <p:sp>
        <p:nvSpPr>
          <p:cNvPr id="39939" name="Titolo 3">
            <a:extLst>
              <a:ext uri="{FF2B5EF4-FFF2-40B4-BE49-F238E27FC236}">
                <a16:creationId xmlns:a16="http://schemas.microsoft.com/office/drawing/2014/main" id="{98D47DDE-3779-4B5D-BB15-B6530B6B6819}"/>
              </a:ext>
            </a:extLst>
          </p:cNvPr>
          <p:cNvSpPr txBox="1">
            <a:spLocks/>
          </p:cNvSpPr>
          <p:nvPr/>
        </p:nvSpPr>
        <p:spPr bwMode="auto">
          <a:xfrm>
            <a:off x="4081000" y="838350"/>
            <a:ext cx="40300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+mj-lt"/>
              </a:rPr>
              <a:t>Aspettando il corso di LATINO…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06A85FB-5677-4D68-A91E-D5A21870A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39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3F2EB32-2D34-409A-87D6-3F74A19A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L’iscrizione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D70C272-05C8-4A7E-B4D2-88B61D86E6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E28B38C-CF17-4A9E-9FA7-167D1FFA7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DA0348-0849-46D9-9FA9-CBDC8EC17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>
              <a:lnSpc>
                <a:spcPct val="150000"/>
              </a:lnSpc>
              <a:buNone/>
              <a:defRPr/>
            </a:pPr>
            <a:r>
              <a:rPr lang="it-IT" dirty="0">
                <a:latin typeface="+mj-lt"/>
              </a:rPr>
              <a:t>“Perfezionare” l’immatricolazione tramite </a:t>
            </a:r>
            <a:r>
              <a:rPr lang="it-IT" dirty="0">
                <a:latin typeface="+mj-lt"/>
                <a:hlinkClick r:id="rId2"/>
              </a:rPr>
              <a:t>www.studenti.unibo.it</a:t>
            </a:r>
            <a:r>
              <a:rPr lang="it-IT" dirty="0">
                <a:latin typeface="+mj-lt"/>
              </a:rPr>
              <a:t>,  </a:t>
            </a:r>
          </a:p>
          <a:p>
            <a:pPr marL="514350" indent="-514350">
              <a:lnSpc>
                <a:spcPct val="150000"/>
              </a:lnSpc>
              <a:buNone/>
              <a:defRPr/>
            </a:pPr>
            <a:r>
              <a:rPr lang="it-IT" dirty="0">
                <a:latin typeface="+mj-lt"/>
              </a:rPr>
              <a:t>pagare le tasse e seguire le indicazioni presenti nel Bando di ammissione 2023/24 (pagina 14). </a:t>
            </a:r>
          </a:p>
          <a:p>
            <a:pPr marL="514350" indent="-514350">
              <a:buNone/>
              <a:defRPr/>
            </a:pPr>
            <a:endParaRPr lang="it-IT" sz="2400" dirty="0">
              <a:latin typeface="+mj-lt"/>
            </a:endParaRPr>
          </a:p>
        </p:txBody>
      </p:sp>
      <p:sp>
        <p:nvSpPr>
          <p:cNvPr id="28676" name="Titolo 1">
            <a:extLst>
              <a:ext uri="{FF2B5EF4-FFF2-40B4-BE49-F238E27FC236}">
                <a16:creationId xmlns:a16="http://schemas.microsoft.com/office/drawing/2014/main" id="{7C068A58-8DD3-4A09-B1CD-ECAACC42D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0819808-04AC-4652-896C-2A7B304A9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57BA0F-317F-4306-9C38-713E94680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E1CB77-6EE1-4902-ACBC-1C688853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it-IT" dirty="0">
              <a:latin typeface="Book Antiqua" panose="02040602050305030304" pitchFamily="18" charset="0"/>
            </a:endParaRPr>
          </a:p>
          <a:p>
            <a:pPr>
              <a:buNone/>
              <a:defRPr/>
            </a:pPr>
            <a:r>
              <a:rPr lang="it-IT" dirty="0">
                <a:latin typeface="+mj-lt"/>
              </a:rPr>
              <a:t>2. Accedere al servizio on line </a:t>
            </a:r>
            <a:r>
              <a:rPr lang="it-IT" b="1" dirty="0">
                <a:latin typeface="+mj-lt"/>
              </a:rPr>
              <a:t>ALMA ESAMI</a:t>
            </a:r>
            <a:r>
              <a:rPr lang="it-IT" dirty="0">
                <a:latin typeface="+mj-lt"/>
              </a:rPr>
              <a:t> con le proprie credenziali UNIBO e iscriversi.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BA3BF89-54DE-430B-8940-615E3A54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86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egnaposto contenuto 2">
            <a:extLst>
              <a:ext uri="{FF2B5EF4-FFF2-40B4-BE49-F238E27FC236}">
                <a16:creationId xmlns:a16="http://schemas.microsoft.com/office/drawing/2014/main" id="{57A3374D-702C-4828-A286-DC496B66F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it-IT" altLang="it-IT" sz="4000" dirty="0">
              <a:latin typeface="+mj-lt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it-IT" altLang="it-IT" sz="4000" dirty="0">
                <a:latin typeface="+mj-lt"/>
              </a:rPr>
              <a:t>L’iscrizione all’esame su </a:t>
            </a:r>
            <a:r>
              <a:rPr lang="it-IT" altLang="it-IT" sz="4000" dirty="0" err="1">
                <a:latin typeface="+mj-lt"/>
              </a:rPr>
              <a:t>AlmaEsami</a:t>
            </a:r>
            <a:r>
              <a:rPr lang="it-IT" altLang="it-IT" sz="4000" dirty="0">
                <a:latin typeface="+mj-lt"/>
              </a:rPr>
              <a:t> vale anche come iscrizione al corso.</a:t>
            </a:r>
          </a:p>
        </p:txBody>
      </p:sp>
      <p:sp>
        <p:nvSpPr>
          <p:cNvPr id="29700" name="Titolo 1">
            <a:extLst>
              <a:ext uri="{FF2B5EF4-FFF2-40B4-BE49-F238E27FC236}">
                <a16:creationId xmlns:a16="http://schemas.microsoft.com/office/drawing/2014/main" id="{282DDA9A-2BA6-4AAC-AD57-8ACA2213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1083AFF-1AD8-43CB-9E80-A8819B095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itolo 1">
            <a:extLst>
              <a:ext uri="{FF2B5EF4-FFF2-40B4-BE49-F238E27FC236}">
                <a16:creationId xmlns:a16="http://schemas.microsoft.com/office/drawing/2014/main" id="{92C92302-A16E-4C89-ADA1-8412615D7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5638" y="190500"/>
            <a:ext cx="4946650" cy="1143000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it-IT" altLang="it-IT" b="1" dirty="0"/>
              <a:t>Come mi iscrivo?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94748F9-7296-45EA-8D99-E5F440FE2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B0BEC7C-93F9-4E73-8CBA-0151199476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688" y="1487523"/>
            <a:ext cx="7723277" cy="4616740"/>
          </a:xfrm>
          <a:prstGeom prst="rect">
            <a:avLst/>
          </a:prstGeom>
        </p:spPr>
      </p:pic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72F5241C-206B-41B3-88C3-E17DB6F6C78B}"/>
              </a:ext>
            </a:extLst>
          </p:cNvPr>
          <p:cNvSpPr/>
          <p:nvPr/>
        </p:nvSpPr>
        <p:spPr>
          <a:xfrm rot="1728500">
            <a:off x="3463929" y="922391"/>
            <a:ext cx="2049462" cy="477838"/>
          </a:xfrm>
          <a:prstGeom prst="rightArrow">
            <a:avLst>
              <a:gd name="adj1" fmla="val 36667"/>
              <a:gd name="adj2" fmla="val 6921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C09A1550-BECC-4E8A-B101-871EB3CAEF2A}"/>
              </a:ext>
            </a:extLst>
          </p:cNvPr>
          <p:cNvSpPr/>
          <p:nvPr/>
        </p:nvSpPr>
        <p:spPr>
          <a:xfrm>
            <a:off x="3475624" y="2018482"/>
            <a:ext cx="1692275" cy="288925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b="1" dirty="0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>
            <a:extLst>
              <a:ext uri="{FF2B5EF4-FFF2-40B4-BE49-F238E27FC236}">
                <a16:creationId xmlns:a16="http://schemas.microsoft.com/office/drawing/2014/main" id="{741DB4CF-C50D-453B-8657-FC138C6AD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8664" y="274638"/>
            <a:ext cx="4859337" cy="1143000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it-IT" altLang="it-IT" b="1" dirty="0"/>
              <a:t>Come mi iscrivo?</a:t>
            </a:r>
          </a:p>
        </p:txBody>
      </p:sp>
      <p:pic>
        <p:nvPicPr>
          <p:cNvPr id="31747" name="Picture 5">
            <a:extLst>
              <a:ext uri="{FF2B5EF4-FFF2-40B4-BE49-F238E27FC236}">
                <a16:creationId xmlns:a16="http://schemas.microsoft.com/office/drawing/2014/main" id="{C6F3FC2A-C135-4E31-8AA8-C52E03465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1528763"/>
            <a:ext cx="8243888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FB9B3244-E451-415F-B89A-9421B8598527}"/>
              </a:ext>
            </a:extLst>
          </p:cNvPr>
          <p:cNvSpPr/>
          <p:nvPr/>
        </p:nvSpPr>
        <p:spPr>
          <a:xfrm rot="5592433">
            <a:off x="7054057" y="2404269"/>
            <a:ext cx="889000" cy="214313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t-IT" b="1" dirty="0">
                <a:solidFill>
                  <a:schemeClr val="tx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E3E30C0-CCD4-4A32-BB5B-771C31BD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Prova finale e assolvimento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FCD0B9C-3A0D-44CC-82FB-4E263E0F11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8E743F4-C1CF-44F6-AFC3-6AF17386C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olo 1">
            <a:extLst>
              <a:ext uri="{FF2B5EF4-FFF2-40B4-BE49-F238E27FC236}">
                <a16:creationId xmlns:a16="http://schemas.microsoft.com/office/drawing/2014/main" id="{F1AFF98C-4C54-47B1-80BF-557DF4AB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5891" y="274638"/>
            <a:ext cx="7619514" cy="1143000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b="1" dirty="0"/>
              <a:t>Prova finale comprensione del testo</a:t>
            </a:r>
          </a:p>
        </p:txBody>
      </p:sp>
      <p:sp>
        <p:nvSpPr>
          <p:cNvPr id="34819" name="Segnaposto contenuto 2">
            <a:extLst>
              <a:ext uri="{FF2B5EF4-FFF2-40B4-BE49-F238E27FC236}">
                <a16:creationId xmlns:a16="http://schemas.microsoft.com/office/drawing/2014/main" id="{4697FDEC-F994-47B5-89C4-CE04D913A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defRPr/>
            </a:pPr>
            <a:r>
              <a:rPr lang="it-IT" altLang="it-IT" dirty="0">
                <a:latin typeface="+mj-lt"/>
              </a:rPr>
              <a:t>Che cosa? Prova scritta sui contenuti del corso (Idoneità &gt; OFA assolto)</a:t>
            </a:r>
          </a:p>
          <a:p>
            <a:pPr marL="0" indent="0" eaLnBrk="1" hangingPunct="1">
              <a:buNone/>
              <a:defRPr/>
            </a:pPr>
            <a:endParaRPr lang="it-IT" altLang="it-IT" dirty="0">
              <a:latin typeface="+mj-lt"/>
              <a:cs typeface="Calibri Light" panose="020F0302020204030204"/>
            </a:endParaRPr>
          </a:p>
          <a:p>
            <a:pPr eaLnBrk="1" hangingPunct="1">
              <a:defRPr/>
            </a:pPr>
            <a:r>
              <a:rPr lang="it-IT" altLang="it-IT" dirty="0">
                <a:latin typeface="+mj-lt"/>
              </a:rPr>
              <a:t>Quando? Ultimo giorno del laboratorio</a:t>
            </a:r>
          </a:p>
          <a:p>
            <a:pPr eaLnBrk="1" hangingPunct="1">
              <a:defRPr/>
            </a:pPr>
            <a:endParaRPr lang="it-IT" altLang="it-IT" dirty="0">
              <a:latin typeface="+mj-lt"/>
            </a:endParaRPr>
          </a:p>
          <a:p>
            <a:pPr marL="0" indent="0">
              <a:buNone/>
              <a:defRPr/>
            </a:pPr>
            <a:r>
              <a:rPr lang="it-IT" dirty="0">
                <a:ea typeface="Calibri" panose="020F0502020204030204" pitchFamily="34" charset="0"/>
                <a:cs typeface="Calibri"/>
              </a:rPr>
              <a:t>Riferimento: </a:t>
            </a:r>
            <a:r>
              <a:rPr lang="it-IT" dirty="0">
                <a:ea typeface="Calibri" panose="020F0502020204030204" pitchFamily="34" charset="0"/>
                <a:cs typeface="Calibri"/>
                <a:hlinkClick r:id="rId3"/>
              </a:rPr>
              <a:t>matilde.maresca@unibo.it</a:t>
            </a:r>
            <a:r>
              <a:rPr lang="it-IT" dirty="0">
                <a:ea typeface="Calibri" panose="020F0502020204030204" pitchFamily="34" charset="0"/>
                <a:cs typeface="Calibri"/>
              </a:rPr>
              <a:t> </a:t>
            </a:r>
          </a:p>
          <a:p>
            <a:pPr eaLnBrk="1" hangingPunct="1">
              <a:defRPr/>
            </a:pPr>
            <a:endParaRPr lang="it-IT" altLang="it-IT" dirty="0">
              <a:latin typeface="+mj-lt"/>
            </a:endParaRPr>
          </a:p>
          <a:p>
            <a:pPr eaLnBrk="1" hangingPunct="1">
              <a:defRPr/>
            </a:pPr>
            <a:endParaRPr lang="it-IT" altLang="it-IT" dirty="0">
              <a:latin typeface="+mj-lt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450CB04-606D-4C22-AEC6-B7AEAF4758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>
            <a:extLst>
              <a:ext uri="{FF2B5EF4-FFF2-40B4-BE49-F238E27FC236}">
                <a16:creationId xmlns:a16="http://schemas.microsoft.com/office/drawing/2014/main" id="{B45C83E8-D89B-464C-9766-A8A965CE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3 premesse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F40674-48A6-42C9-9809-21BE6CD9B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it-IT" altLang="it-IT" dirty="0"/>
              <a:t>2</a:t>
            </a:r>
          </a:p>
          <a:p>
            <a:pPr marL="0" indent="0">
              <a:buNone/>
              <a:defRPr/>
            </a:pPr>
            <a:r>
              <a:rPr lang="it-IT" altLang="it-IT" dirty="0"/>
              <a:t>All’OFA si può assolvere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O frequentando i corsi che presentiamo qui </a:t>
            </a:r>
          </a:p>
          <a:p>
            <a:pPr>
              <a:buFontTx/>
              <a:buChar char="-"/>
              <a:defRPr/>
            </a:pPr>
            <a:r>
              <a:rPr lang="it-IT" altLang="it-IT" dirty="0"/>
              <a:t>O terminando gli esami del primo anno entro la scadenza dell’Anno Accademico (marzo 2025). </a:t>
            </a:r>
          </a:p>
          <a:p>
            <a:pPr marL="400050" lvl="1" indent="0">
              <a:buNone/>
              <a:defRPr/>
            </a:pPr>
            <a:r>
              <a:rPr lang="it-IT" altLang="it-IT" dirty="0"/>
              <a:t>Ma f</a:t>
            </a:r>
            <a:r>
              <a:rPr lang="it-IT" dirty="0"/>
              <a:t>ino a che non si sono terminati gli esami del primo anno non è possibile verbalizzare esami del secondo anno! Quindi si rischia di accumulare ritardo.</a:t>
            </a:r>
          </a:p>
          <a:p>
            <a:pPr>
              <a:defRPr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4CFF281-A2C2-41B9-9F24-BDF8B0575C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312492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CAB4C7-C59C-4CA4-B771-8286683C8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dirty="0">
                <a:solidFill>
                  <a:srgbClr val="FF0000"/>
                </a:solidFill>
              </a:rPr>
              <a:t>Per l’assolvimento 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Comprensione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B55E82-6230-43FD-9FC9-34F63CAA2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it-IT" b="1" dirty="0">
              <a:latin typeface="Book Antiqua" panose="02040602050305030304" pitchFamily="18" charset="0"/>
            </a:endParaRPr>
          </a:p>
          <a:p>
            <a:pPr marL="0" indent="0" algn="just">
              <a:buNone/>
              <a:defRPr/>
            </a:pPr>
            <a:r>
              <a:rPr lang="it-IT" b="1" dirty="0">
                <a:latin typeface="+mj-lt"/>
              </a:rPr>
              <a:t>È possibile iscriversi all’esame senza partecipare ai laboratori? </a:t>
            </a:r>
          </a:p>
          <a:p>
            <a:pPr marL="0" indent="0" algn="just">
              <a:buNone/>
              <a:defRPr/>
            </a:pPr>
            <a:endParaRPr lang="it-IT" dirty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it-IT" dirty="0">
                <a:latin typeface="+mj-lt"/>
              </a:rPr>
              <a:t>NO</a:t>
            </a:r>
          </a:p>
          <a:p>
            <a:pPr algn="just">
              <a:defRPr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CFADCEA-86BC-406B-8041-97B2C0B68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olo 1">
            <a:extLst>
              <a:ext uri="{FF2B5EF4-FFF2-40B4-BE49-F238E27FC236}">
                <a16:creationId xmlns:a16="http://schemas.microsoft.com/office/drawing/2014/main" id="{38EE9782-D8F7-4A4E-8612-2D736498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276" y="250825"/>
            <a:ext cx="5292725" cy="1143000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it-IT" altLang="it-IT" b="1" dirty="0"/>
              <a:t>Prova finale latino</a:t>
            </a:r>
          </a:p>
        </p:txBody>
      </p:sp>
      <p:sp>
        <p:nvSpPr>
          <p:cNvPr id="46082" name="Segnaposto contenuto 2">
            <a:extLst>
              <a:ext uri="{FF2B5EF4-FFF2-40B4-BE49-F238E27FC236}">
                <a16:creationId xmlns:a16="http://schemas.microsoft.com/office/drawing/2014/main" id="{38C7814D-8FD9-47C9-8C84-ACBA67CC9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it-IT" altLang="it-IT" b="1" dirty="0">
                <a:solidFill>
                  <a:srgbClr val="C00000"/>
                </a:solidFill>
                <a:latin typeface="+mj-lt"/>
              </a:rPr>
              <a:t>Stessa prova del test d’ingresso</a:t>
            </a:r>
            <a:endParaRPr lang="it-IT" altLang="it-IT" b="1" dirty="0">
              <a:latin typeface="+mj-lt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it-IT" altLang="it-IT" dirty="0">
                <a:latin typeface="+mj-lt"/>
              </a:rPr>
              <a:t>15 domande, di cui 10 di morfologia e 5 di sintassi;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it-IT" altLang="it-IT" dirty="0">
                <a:latin typeface="+mj-lt"/>
              </a:rPr>
              <a:t>punteggio minimo 63/105: occorre cioè rispondere esattamente ad almeno 6/10 domande di morfologia e ad almeno 3/5 domande di sintassi; oppure ad almeno 7 domande di morfologia (punteggio corrispondente 70/105).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4632BB2-1328-4F07-9B3E-7AFFA0894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A0C913-878B-4CF2-84AA-F33D46D5A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dirty="0">
                <a:solidFill>
                  <a:srgbClr val="C00000"/>
                </a:solidFill>
              </a:rPr>
              <a:t>Per l’assolvimento </a:t>
            </a:r>
            <a:br>
              <a:rPr lang="it-IT" dirty="0">
                <a:solidFill>
                  <a:srgbClr val="C00000"/>
                </a:solidFill>
              </a:rPr>
            </a:br>
            <a:r>
              <a:rPr lang="it-IT" dirty="0">
                <a:solidFill>
                  <a:srgbClr val="C00000"/>
                </a:solidFill>
              </a:rPr>
              <a:t>Latino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BDC125-6CCD-4B7F-BBAA-0721072DB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it-IT" b="1" dirty="0">
              <a:latin typeface="Book Antiqua" panose="02040602050305030304" pitchFamily="18" charset="0"/>
            </a:endParaRPr>
          </a:p>
          <a:p>
            <a:pPr marL="0" indent="0" algn="just">
              <a:buNone/>
              <a:defRPr/>
            </a:pPr>
            <a:endParaRPr lang="it-IT" b="1" dirty="0">
              <a:latin typeface="Book Antiqua" panose="02040602050305030304" pitchFamily="18" charset="0"/>
            </a:endParaRPr>
          </a:p>
          <a:p>
            <a:pPr marL="0" indent="0" algn="just">
              <a:buNone/>
              <a:defRPr/>
            </a:pPr>
            <a:endParaRPr lang="it-IT" b="1" dirty="0">
              <a:latin typeface="Book Antiqua" panose="02040602050305030304" pitchFamily="18" charset="0"/>
            </a:endParaRPr>
          </a:p>
          <a:p>
            <a:pPr marL="0" indent="0" algn="just">
              <a:buNone/>
              <a:defRPr/>
            </a:pPr>
            <a:r>
              <a:rPr lang="it-IT" dirty="0">
                <a:latin typeface="+mj-lt"/>
              </a:rPr>
              <a:t>È possibile iscriversi all’esame senza iscriversi anche ai laboratori? </a:t>
            </a:r>
          </a:p>
          <a:p>
            <a:pPr marL="0" indent="0" algn="just">
              <a:buNone/>
              <a:defRPr/>
            </a:pPr>
            <a:endParaRPr lang="it-IT" dirty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it-IT" dirty="0">
                <a:solidFill>
                  <a:srgbClr val="C00000"/>
                </a:solidFill>
              </a:rPr>
              <a:t>NO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8302968-991E-47F0-819E-45C41A018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470923-A905-4D43-BB9F-DB8659F9A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dirty="0">
                <a:solidFill>
                  <a:srgbClr val="C00000"/>
                </a:solidFill>
                <a:cs typeface="Aldhabi" panose="020B0604020202020204" pitchFamily="2" charset="-78"/>
              </a:rPr>
              <a:t>Per l’assolvimento </a:t>
            </a:r>
            <a:br>
              <a:rPr lang="it-IT" dirty="0">
                <a:solidFill>
                  <a:srgbClr val="C00000"/>
                </a:solidFill>
                <a:cs typeface="Aldhabi" panose="020B0604020202020204" pitchFamily="2" charset="-78"/>
              </a:rPr>
            </a:br>
            <a:r>
              <a:rPr lang="it-IT" dirty="0">
                <a:solidFill>
                  <a:srgbClr val="C00000"/>
                </a:solidFill>
                <a:cs typeface="Aldhabi" panose="020B0604020202020204" pitchFamily="2" charset="-78"/>
              </a:rPr>
              <a:t>Latino</a:t>
            </a:r>
            <a:endParaRPr lang="it-IT" dirty="0">
              <a:cs typeface="Aldhabi" panose="020B0604020202020204" pitchFamily="2" charset="-78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BAF7A-E8CC-473C-81AA-426EE139C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  <a:defRPr/>
            </a:pPr>
            <a:r>
              <a:rPr lang="it-IT" dirty="0">
                <a:latin typeface="+mj-lt"/>
              </a:rPr>
              <a:t>Il primo test coincide con l’ultima ora del corso; se non lo passi hai altri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5</a:t>
            </a:r>
            <a:r>
              <a:rPr lang="it-IT" dirty="0">
                <a:latin typeface="+mj-lt"/>
              </a:rPr>
              <a:t> appelli</a:t>
            </a:r>
          </a:p>
          <a:p>
            <a:pPr marL="0" indent="0" algn="just">
              <a:buNone/>
              <a:defRPr/>
            </a:pPr>
            <a:endParaRPr lang="it-IT" dirty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it-IT" dirty="0">
                <a:latin typeface="+mj-lt"/>
              </a:rPr>
              <a:t>Ogni turno ha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le sue date </a:t>
            </a:r>
            <a:r>
              <a:rPr lang="it-IT" dirty="0">
                <a:latin typeface="+mj-lt"/>
              </a:rPr>
              <a:t>di appello, segnalate nel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calendario</a:t>
            </a:r>
            <a:r>
              <a:rPr lang="it-IT" dirty="0">
                <a:latin typeface="+mj-lt"/>
              </a:rPr>
              <a:t>: non è possibile utilizzare le date di turni diversi dal proprio</a:t>
            </a:r>
            <a:endParaRPr lang="it-IT" dirty="0">
              <a:solidFill>
                <a:srgbClr val="C00000"/>
              </a:solidFill>
              <a:latin typeface="+mj-lt"/>
            </a:endParaRPr>
          </a:p>
          <a:p>
            <a:pPr marL="0" indent="0" algn="just">
              <a:buNone/>
              <a:defRPr/>
            </a:pPr>
            <a:endParaRPr lang="it-IT" dirty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it-IT" dirty="0">
                <a:latin typeface="+mj-lt"/>
              </a:rPr>
              <a:t>Puoi accedere agli appelli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solo se </a:t>
            </a:r>
            <a:r>
              <a:rPr lang="it-IT" dirty="0">
                <a:latin typeface="+mj-lt"/>
              </a:rPr>
              <a:t>risulti iscritto a un corso (quindi non devi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MAI</a:t>
            </a:r>
            <a:r>
              <a:rPr lang="it-IT" dirty="0">
                <a:latin typeface="+mj-lt"/>
              </a:rPr>
              <a:t> cancellarti dalla lista di iscrizione al corso, che vale anche per il primo appello)</a:t>
            </a:r>
          </a:p>
          <a:p>
            <a:pPr marL="0" indent="0" algn="just">
              <a:buNone/>
              <a:defRPr/>
            </a:pPr>
            <a:endParaRPr lang="it-IT" dirty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it-IT" dirty="0">
                <a:latin typeface="+mj-lt"/>
              </a:rPr>
              <a:t>Per sostenere gli appelli successivi al primo, </a:t>
            </a:r>
            <a:r>
              <a:rPr lang="it-IT" dirty="0">
                <a:solidFill>
                  <a:srgbClr val="C00000"/>
                </a:solidFill>
                <a:latin typeface="+mj-lt"/>
              </a:rPr>
              <a:t>devi iscriverti ogni volta </a:t>
            </a:r>
            <a:r>
              <a:rPr lang="it-IT" dirty="0">
                <a:latin typeface="+mj-lt"/>
              </a:rPr>
              <a:t>su </a:t>
            </a:r>
            <a:r>
              <a:rPr lang="it-IT" dirty="0" err="1">
                <a:latin typeface="+mj-lt"/>
              </a:rPr>
              <a:t>Almaesami</a:t>
            </a:r>
            <a:endParaRPr lang="it-IT" dirty="0">
              <a:latin typeface="+mj-lt"/>
            </a:endParaRPr>
          </a:p>
          <a:p>
            <a:pPr marL="0" indent="0" algn="just">
              <a:buNone/>
              <a:defRPr/>
            </a:pPr>
            <a:endParaRPr lang="it-IT" b="1" dirty="0">
              <a:latin typeface="+mj-lt"/>
            </a:endParaRPr>
          </a:p>
          <a:p>
            <a:pPr marL="0" indent="0" algn="just">
              <a:buNone/>
              <a:defRPr/>
            </a:pPr>
            <a:endParaRPr lang="it-IT" b="1" dirty="0">
              <a:latin typeface="Book Antiqua" panose="0204060205030503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6D40C5F-2FF0-4815-A833-E14E17260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olo 1">
            <a:extLst>
              <a:ext uri="{FF2B5EF4-FFF2-40B4-BE49-F238E27FC236}">
                <a16:creationId xmlns:a16="http://schemas.microsoft.com/office/drawing/2014/main" id="{DB1A9C0D-5AE0-430A-B376-AD1DDC92A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6" y="274638"/>
            <a:ext cx="5508625" cy="1143000"/>
          </a:xfrm>
          <a:blipFill dpi="0" rotWithShape="0">
            <a:blip r:embed="rId2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it-IT" altLang="it-IT" b="1" dirty="0"/>
              <a:t>Prova finale grammatica</a:t>
            </a:r>
          </a:p>
        </p:txBody>
      </p:sp>
      <p:sp>
        <p:nvSpPr>
          <p:cNvPr id="47107" name="Segnaposto contenuto 2">
            <a:extLst>
              <a:ext uri="{FF2B5EF4-FFF2-40B4-BE49-F238E27FC236}">
                <a16:creationId xmlns:a16="http://schemas.microsoft.com/office/drawing/2014/main" id="{75720925-D23C-4062-A068-83266BBCF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639888"/>
            <a:ext cx="8229600" cy="4525962"/>
          </a:xfrm>
        </p:spPr>
        <p:txBody>
          <a:bodyPr/>
          <a:lstStyle/>
          <a:p>
            <a:pPr algn="just"/>
            <a:endParaRPr lang="it-IT" altLang="it-IT" sz="2400" dirty="0">
              <a:latin typeface="+mj-lt"/>
            </a:endParaRPr>
          </a:p>
          <a:p>
            <a:pPr algn="just"/>
            <a:r>
              <a:rPr lang="it-IT" altLang="it-IT" sz="2400" dirty="0">
                <a:latin typeface="+mj-lt"/>
              </a:rPr>
              <a:t>15 domande a scelta multipla</a:t>
            </a:r>
          </a:p>
          <a:p>
            <a:pPr algn="just"/>
            <a:r>
              <a:rPr lang="it-IT" altLang="it-IT" sz="2400" dirty="0">
                <a:latin typeface="+mj-lt"/>
              </a:rPr>
              <a:t>Si supera il test con almeno 8 risposte giuste</a:t>
            </a:r>
          </a:p>
          <a:p>
            <a:pPr algn="just"/>
            <a:r>
              <a:rPr lang="it-IT" altLang="it-IT" sz="2400" dirty="0">
                <a:latin typeface="+mj-lt"/>
              </a:rPr>
              <a:t>Le risposte errate non comportano penalizzazioni</a:t>
            </a:r>
          </a:p>
          <a:p>
            <a:pPr algn="just"/>
            <a:r>
              <a:rPr lang="it-IT" altLang="it-IT" sz="2400" b="1" dirty="0">
                <a:latin typeface="+mj-lt"/>
              </a:rPr>
              <a:t>Chi non supera il test può ripeterlo a ogni appello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D13DE5E-35DA-48B4-A6B9-91BDA2AB4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0C7F10BB-6F7E-4DE2-BA69-F8F05D2E415C}"/>
              </a:ext>
            </a:extLst>
          </p:cNvPr>
          <p:cNvSpPr/>
          <p:nvPr/>
        </p:nvSpPr>
        <p:spPr>
          <a:xfrm>
            <a:off x="3876061" y="4825953"/>
            <a:ext cx="392011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Riferimento: </a:t>
            </a:r>
            <a:r>
              <a:rPr lang="it-IT" altLang="it-IT" b="1" dirty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matteo.pascoli2@unibo.it</a:t>
            </a:r>
            <a:endParaRPr lang="it-IT" altLang="it-IT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0A9901-12D6-4904-AAFE-0DFDBC2BC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dirty="0">
                <a:solidFill>
                  <a:srgbClr val="FF0000"/>
                </a:solidFill>
              </a:rPr>
              <a:t>Per l’assolvimento 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Grammatica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BC995E-9274-47D0-8E85-3D6DB6E93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it-IT" b="1" dirty="0">
              <a:latin typeface="Book Antiqua" panose="02040602050305030304" pitchFamily="18" charset="0"/>
            </a:endParaRPr>
          </a:p>
          <a:p>
            <a:pPr marL="0" indent="0" algn="just">
              <a:buNone/>
              <a:defRPr/>
            </a:pPr>
            <a:r>
              <a:rPr lang="it-IT" dirty="0">
                <a:latin typeface="+mj-lt"/>
              </a:rPr>
              <a:t>È possibile iscriversi all’esame senza aver completato il percorso didattico on line? </a:t>
            </a:r>
          </a:p>
          <a:p>
            <a:pPr marL="0" indent="0" algn="just">
              <a:buNone/>
              <a:defRPr/>
            </a:pPr>
            <a:endParaRPr lang="it-IT" dirty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it-IT" dirty="0">
                <a:latin typeface="+mj-lt"/>
              </a:rPr>
              <a:t>NO</a:t>
            </a:r>
          </a:p>
          <a:p>
            <a:pPr algn="just">
              <a:defRPr/>
            </a:pPr>
            <a:endParaRPr lang="it-IT" dirty="0">
              <a:latin typeface="Book Antiqua" panose="0204060205030503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2E453FB-DADC-4E52-882A-EEAD10F76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contenuto 2">
            <a:extLst>
              <a:ext uri="{FF2B5EF4-FFF2-40B4-BE49-F238E27FC236}">
                <a16:creationId xmlns:a16="http://schemas.microsoft.com/office/drawing/2014/main" id="{4F6EB9DB-4C7E-4A74-8CF1-32A92C0F5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313" y="1947863"/>
            <a:ext cx="8426450" cy="4527550"/>
          </a:xfrm>
        </p:spPr>
        <p:txBody>
          <a:bodyPr/>
          <a:lstStyle/>
          <a:p>
            <a:r>
              <a:rPr lang="it-IT" altLang="it-IT" sz="2000" dirty="0"/>
              <a:t>Perfeziono l’</a:t>
            </a:r>
            <a:r>
              <a:rPr lang="it-IT" altLang="it-IT" sz="2000" b="1" dirty="0"/>
              <a:t>iscrizione </a:t>
            </a:r>
            <a:r>
              <a:rPr lang="it-IT" altLang="it-IT" sz="2000" dirty="0"/>
              <a:t>all’università</a:t>
            </a:r>
          </a:p>
          <a:p>
            <a:r>
              <a:rPr lang="it-IT" altLang="it-IT" sz="2000" dirty="0"/>
              <a:t>Mi iscrivo correttamente su </a:t>
            </a:r>
            <a:r>
              <a:rPr lang="it-IT" altLang="it-IT" sz="2000" b="1" dirty="0" err="1"/>
              <a:t>AlmaEsami</a:t>
            </a:r>
            <a:endParaRPr lang="it-IT" altLang="it-IT" sz="2000" b="1" dirty="0"/>
          </a:p>
          <a:p>
            <a:r>
              <a:rPr lang="it-IT" altLang="it-IT" sz="2000" dirty="0"/>
              <a:t>Partecipo </a:t>
            </a:r>
            <a:r>
              <a:rPr lang="it-IT" altLang="it-IT" sz="2000" b="1" dirty="0"/>
              <a:t>attivamente</a:t>
            </a:r>
            <a:r>
              <a:rPr lang="it-IT" altLang="it-IT" sz="2000" dirty="0"/>
              <a:t> alle lezioni in presenza e on line</a:t>
            </a:r>
          </a:p>
          <a:p>
            <a:r>
              <a:rPr lang="it-IT" altLang="it-IT" sz="2000" b="1" dirty="0"/>
              <a:t>Ripasso </a:t>
            </a:r>
            <a:r>
              <a:rPr lang="it-IT" altLang="it-IT" sz="2000" dirty="0"/>
              <a:t>i contenuti in vista del test</a:t>
            </a:r>
          </a:p>
          <a:p>
            <a:r>
              <a:rPr lang="it-IT" altLang="it-IT" sz="2000" b="1" dirty="0"/>
              <a:t>Supero il test</a:t>
            </a:r>
            <a:r>
              <a:rPr lang="it-IT" altLang="it-IT" sz="2000" dirty="0"/>
              <a:t>!</a:t>
            </a:r>
          </a:p>
        </p:txBody>
      </p:sp>
      <p:pic>
        <p:nvPicPr>
          <p:cNvPr id="49155" name="Picture 2">
            <a:extLst>
              <a:ext uri="{FF2B5EF4-FFF2-40B4-BE49-F238E27FC236}">
                <a16:creationId xmlns:a16="http://schemas.microsoft.com/office/drawing/2014/main" id="{80761ECA-C05C-4D28-AC4E-D4FB16602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2924175"/>
            <a:ext cx="1763712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Rettangolo 6">
            <a:extLst>
              <a:ext uri="{FF2B5EF4-FFF2-40B4-BE49-F238E27FC236}">
                <a16:creationId xmlns:a16="http://schemas.microsoft.com/office/drawing/2014/main" id="{C9C51317-8235-4A78-8E4A-DB2B5FE36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539" y="4211639"/>
            <a:ext cx="148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b="1"/>
              <a:t>OFA ASSOLTO</a:t>
            </a:r>
          </a:p>
        </p:txBody>
      </p:sp>
      <p:sp>
        <p:nvSpPr>
          <p:cNvPr id="49158" name="Titolo 1">
            <a:extLst>
              <a:ext uri="{FF2B5EF4-FFF2-40B4-BE49-F238E27FC236}">
                <a16:creationId xmlns:a16="http://schemas.microsoft.com/office/drawing/2014/main" id="{CAAF9B11-9A13-4063-98C8-0BEC70FA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100" y="274638"/>
            <a:ext cx="4787900" cy="1143000"/>
          </a:xfrm>
          <a:blipFill dpi="0" rotWithShape="0">
            <a:blip r:embed="rId4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it-IT" altLang="it-IT" b="1" dirty="0"/>
              <a:t>Check list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F0058D3-E088-4457-8839-7ABF3432B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4">
            <a:extLst>
              <a:ext uri="{FF2B5EF4-FFF2-40B4-BE49-F238E27FC236}">
                <a16:creationId xmlns:a16="http://schemas.microsoft.com/office/drawing/2014/main" id="{A9A98206-AB86-4435-87A1-415696B2B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900" y="2708275"/>
            <a:ext cx="81359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+mj-lt"/>
              </a:rPr>
              <a:t>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>
                <a:latin typeface="+mj-lt"/>
              </a:rPr>
              <a:t>Un numero considerevole di studenti…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5D237E4-D333-4CF2-A7B1-EBB2CC984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>
            <a:extLst>
              <a:ext uri="{FF2B5EF4-FFF2-40B4-BE49-F238E27FC236}">
                <a16:creationId xmlns:a16="http://schemas.microsoft.com/office/drawing/2014/main" id="{7213ED29-FAB6-421E-B437-0F5E2533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2181D87-874A-43C7-9DA6-8BE06B0B9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A3589448-5A8C-40FF-9B31-B4B91B8F875E}"/>
              </a:ext>
            </a:extLst>
          </p:cNvPr>
          <p:cNvSpPr/>
          <p:nvPr/>
        </p:nvSpPr>
        <p:spPr>
          <a:xfrm>
            <a:off x="3139440" y="214437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3600" b="1" dirty="0">
                <a:solidFill>
                  <a:schemeClr val="bg2">
                    <a:lumMod val="25000"/>
                  </a:schemeClr>
                </a:solidFill>
              </a:rPr>
              <a:t>686 candidati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3600" b="1" dirty="0">
                <a:solidFill>
                  <a:schemeClr val="bg2">
                    <a:lumMod val="25000"/>
                  </a:schemeClr>
                </a:solidFill>
              </a:rPr>
              <a:t>48 OFA in comprensione del testo (7%)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3600" b="1" dirty="0">
                <a:solidFill>
                  <a:schemeClr val="bg2">
                    <a:lumMod val="25000"/>
                  </a:schemeClr>
                </a:solidFill>
              </a:rPr>
              <a:t>175 in lingua italiana (26%)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3600" b="1" dirty="0">
                <a:solidFill>
                  <a:schemeClr val="bg2">
                    <a:lumMod val="25000"/>
                  </a:schemeClr>
                </a:solidFill>
              </a:rPr>
              <a:t>355 </a:t>
            </a:r>
            <a:r>
              <a:rPr lang="it-IT" sz="3600" b="1">
                <a:solidFill>
                  <a:schemeClr val="bg2">
                    <a:lumMod val="25000"/>
                  </a:schemeClr>
                </a:solidFill>
              </a:rPr>
              <a:t>in latino (52%)</a:t>
            </a:r>
            <a:endParaRPr lang="it-IT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250EDCF-69C1-45A4-996F-2CF19640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I corsi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00F44CF-A383-4D12-84ED-209ABECA9D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D2BE866-E015-4692-8DB1-5285B6DDA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tangolo 3">
            <a:extLst>
              <a:ext uri="{FF2B5EF4-FFF2-40B4-BE49-F238E27FC236}">
                <a16:creationId xmlns:a16="http://schemas.microsoft.com/office/drawing/2014/main" id="{5C7172DA-CA3A-4905-8045-872044BA8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07964"/>
            <a:ext cx="8387702" cy="688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Gli studenti immatricolati con Obbligo Formativo Aggiuntivo (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OFA</a:t>
            </a: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di Comprensione del testo devono frequentare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it-IT" alt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laboratorio di COMPRENSIONE DEL TESTO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(da 20 h) 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/>
              </a:rPr>
              <a:t>in presenza</a:t>
            </a:r>
            <a:endParaRPr lang="it-IT" altLang="it-IT" b="1" dirty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/>
              </a:rPr>
              <a:t>per un impegno di 3 settimane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Necessaria la frequenza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dirty="0">
                <a:ea typeface="Calibri" panose="020F0502020204030204" pitchFamily="34" charset="0"/>
                <a:cs typeface="Calibri"/>
              </a:rPr>
              <a:t>Riferimento: </a:t>
            </a:r>
            <a:r>
              <a:rPr lang="it-IT" dirty="0">
                <a:ea typeface="Calibri" panose="020F0502020204030204" pitchFamily="34" charset="0"/>
                <a:cs typeface="Calibri"/>
                <a:hlinkClick r:id="rId3"/>
              </a:rPr>
              <a:t>matilde.maresca@unibo.it</a:t>
            </a:r>
            <a:r>
              <a:rPr lang="it-IT" dirty="0">
                <a:ea typeface="Calibri" panose="020F0502020204030204" pitchFamily="34" charset="0"/>
                <a:cs typeface="Calibri"/>
              </a:rPr>
              <a:t> 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it-IT" altLang="it-IT" dirty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it-IT" alt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053F870-9944-462E-B087-781FD8DD94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5395" y="6312492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ttangolo 3">
            <a:extLst>
              <a:ext uri="{FF2B5EF4-FFF2-40B4-BE49-F238E27FC236}">
                <a16:creationId xmlns:a16="http://schemas.microsoft.com/office/drawing/2014/main" id="{A334B924-45C8-4744-96C0-D7CDB668F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7848600" cy="371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Gli immatricolati con Obbligo Formativo Aggiuntivo (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OFA</a:t>
            </a: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di 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Latino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devono </a:t>
            </a:r>
            <a:r>
              <a:rPr lang="it-IT" altLang="it-IT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iscriversi</a:t>
            </a: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corso di latino in remoto </a:t>
            </a:r>
            <a:r>
              <a:rPr lang="it-IT" altLang="it-IT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(24 h) </a:t>
            </a:r>
            <a:endParaRPr lang="it-IT" altLang="it-IT" dirty="0">
              <a:solidFill>
                <a:srgbClr val="00B05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 videolezioni online (ca 70 ore)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 4 a 6 settimane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Necessaria la frequenza</a:t>
            </a:r>
            <a:endParaRPr lang="it-IT" altLang="it-IT" dirty="0">
              <a:solidFill>
                <a:srgbClr val="00B050"/>
              </a:solidFill>
            </a:endParaRPr>
          </a:p>
        </p:txBody>
      </p:sp>
      <p:sp>
        <p:nvSpPr>
          <p:cNvPr id="15364" name="Rettangolo 2">
            <a:extLst>
              <a:ext uri="{FF2B5EF4-FFF2-40B4-BE49-F238E27FC236}">
                <a16:creationId xmlns:a16="http://schemas.microsoft.com/office/drawing/2014/main" id="{8B202030-77BD-42E7-9518-DC635812A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583114"/>
            <a:ext cx="4572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i="1" dirty="0">
                <a:solidFill>
                  <a:srgbClr val="000000"/>
                </a:solidFill>
                <a:latin typeface="+mj-lt"/>
              </a:rPr>
              <a:t>Le </a:t>
            </a:r>
            <a:r>
              <a:rPr lang="it-IT" altLang="it-IT" sz="1800" i="1" dirty="0">
                <a:solidFill>
                  <a:srgbClr val="C00000"/>
                </a:solidFill>
                <a:latin typeface="+mj-lt"/>
              </a:rPr>
              <a:t>Videolezioni</a:t>
            </a:r>
            <a:r>
              <a:rPr lang="it-IT" altLang="it-IT" sz="1800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it-IT" altLang="it-IT" sz="1800" i="1" dirty="0">
                <a:solidFill>
                  <a:srgbClr val="000000"/>
                </a:solidFill>
                <a:latin typeface="+mj-lt"/>
              </a:rPr>
              <a:t>sono accessibili al link</a:t>
            </a:r>
            <a:r>
              <a:rPr lang="en-US" altLang="it-IT" sz="1800" dirty="0">
                <a:latin typeface="+mj-lt"/>
              </a:rPr>
              <a:t>​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B0F0"/>
                </a:solidFill>
                <a:latin typeface="+mj-lt"/>
              </a:rPr>
              <a:t>https://</a:t>
            </a:r>
            <a:r>
              <a:rPr lang="it-IT" altLang="it-IT" sz="1800" dirty="0" err="1">
                <a:solidFill>
                  <a:srgbClr val="00B0F0"/>
                </a:solidFill>
                <a:latin typeface="+mj-lt"/>
              </a:rPr>
              <a:t>virtuale.unibo.it</a:t>
            </a:r>
            <a:r>
              <a:rPr lang="it-IT" altLang="it-IT" sz="1800" dirty="0">
                <a:solidFill>
                  <a:srgbClr val="00B0F0"/>
                </a:solidFill>
                <a:latin typeface="+mj-lt"/>
              </a:rPr>
              <a:t>/</a:t>
            </a:r>
            <a:r>
              <a:rPr lang="it-IT" altLang="it-IT" sz="1800" dirty="0" err="1">
                <a:solidFill>
                  <a:srgbClr val="00B0F0"/>
                </a:solidFill>
                <a:latin typeface="+mj-lt"/>
              </a:rPr>
              <a:t>course</a:t>
            </a:r>
            <a:r>
              <a:rPr lang="it-IT" altLang="it-IT" sz="1800" dirty="0">
                <a:solidFill>
                  <a:srgbClr val="00B0F0"/>
                </a:solidFill>
                <a:latin typeface="+mj-lt"/>
              </a:rPr>
              <a:t>/</a:t>
            </a:r>
            <a:r>
              <a:rPr lang="it-IT" altLang="it-IT" sz="1800" dirty="0" err="1">
                <a:solidFill>
                  <a:srgbClr val="00B0F0"/>
                </a:solidFill>
                <a:latin typeface="+mj-lt"/>
              </a:rPr>
              <a:t>view.php?id</a:t>
            </a:r>
            <a:r>
              <a:rPr lang="it-IT" altLang="it-IT" sz="1800" dirty="0">
                <a:solidFill>
                  <a:srgbClr val="00B0F0"/>
                </a:solidFill>
                <a:latin typeface="+mj-lt"/>
              </a:rPr>
              <a:t>=34645​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i="1" dirty="0">
                <a:solidFill>
                  <a:srgbClr val="C00000"/>
                </a:solidFill>
                <a:latin typeface="+mj-lt"/>
              </a:rPr>
              <a:t>ACCEDI CON LE CREDENZIALI DI ATENEO E COMINCIA SUBITO!</a:t>
            </a:r>
            <a:endParaRPr lang="it-IT" altLang="it-IT" sz="1800" dirty="0">
              <a:latin typeface="+mj-lt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037C954-CE9C-453A-96C3-6912C82C0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ttangolo 3">
            <a:extLst>
              <a:ext uri="{FF2B5EF4-FFF2-40B4-BE49-F238E27FC236}">
                <a16:creationId xmlns:a16="http://schemas.microsoft.com/office/drawing/2014/main" id="{30FF081B-4758-4D61-B752-1C13B7328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320" y="413703"/>
            <a:ext cx="7848600" cy="664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Gli studenti immatricolati con Obbligo Formativo Aggiuntivo (</a:t>
            </a:r>
            <a:r>
              <a:rPr lang="it-IT" alt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OFA</a:t>
            </a:r>
            <a:r>
              <a:rPr lang="it-IT" alt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di Grammatica devono frequentare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 laboratorio online in autoapprendimento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(da 30 h)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it-IT" altLang="it-IT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 seguire on line  su virtuale.unbo.it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https://virtuale.unibo.it/course/view.php?id=24246</a:t>
            </a:r>
            <a:r>
              <a:rPr lang="it-IT" alt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it-IT" alt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Riferimento </a:t>
            </a:r>
            <a:r>
              <a:rPr lang="it-IT" alt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matteo.pascoli2@unibo.it</a:t>
            </a:r>
            <a:r>
              <a:rPr lang="it-IT" alt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it-IT" sz="2400" dirty="0"/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it-IT" altLang="it-IT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818DE48-7DFF-4A18-8412-D9898E9D96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5395" y="6258287"/>
            <a:ext cx="3024337" cy="5728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1555</Words>
  <Application>Microsoft Office PowerPoint</Application>
  <PresentationFormat>Widescreen</PresentationFormat>
  <Paragraphs>234</Paragraphs>
  <Slides>36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2" baseType="lpstr">
      <vt:lpstr>Arial</vt:lpstr>
      <vt:lpstr>Book Antiqua</vt:lpstr>
      <vt:lpstr>Calibri</vt:lpstr>
      <vt:lpstr>Calibri Light</vt:lpstr>
      <vt:lpstr>Wingdings</vt:lpstr>
      <vt:lpstr>Tema di Office</vt:lpstr>
      <vt:lpstr>Presentazione standard di PowerPoint</vt:lpstr>
      <vt:lpstr>3 premesse</vt:lpstr>
      <vt:lpstr>3 premesse</vt:lpstr>
      <vt:lpstr>Presentazione standard di PowerPoint</vt:lpstr>
      <vt:lpstr>Presentazione standard di PowerPoint</vt:lpstr>
      <vt:lpstr>I corsi</vt:lpstr>
      <vt:lpstr>Presentazione standard di PowerPoint</vt:lpstr>
      <vt:lpstr>Presentazione standard di PowerPoint</vt:lpstr>
      <vt:lpstr>Presentazione standard di PowerPoint</vt:lpstr>
      <vt:lpstr>Quando iniziano i corsi?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si consiglia la lettura di:  G. Patota, Prontuario di grammatica. L'italiano dalla A alla Z, Roma-Bari, Laterza, 2017 e/o V. Della Valle, G. Patota, L’italiano in gioco, Sperling &amp; Kupfer, 2014  </vt:lpstr>
      <vt:lpstr>Presentazione standard di PowerPoint</vt:lpstr>
      <vt:lpstr> occorre studiare con:  le Videolezioni di Latino (https://virtuale.unibo.it/course/view.php?id=34645) e i relativi esercizi (almeno le prime 4 per poter seguire il primo incontro del corso)   Il manuale di Latino: I.Dionigi-E. Riganti-L. Morisi, Il Latino (Laterza)  </vt:lpstr>
      <vt:lpstr>L’iscrizione</vt:lpstr>
      <vt:lpstr>Presentazione standard di PowerPoint</vt:lpstr>
      <vt:lpstr>Presentazione standard di PowerPoint</vt:lpstr>
      <vt:lpstr>Presentazione standard di PowerPoint</vt:lpstr>
      <vt:lpstr>Come mi iscrivo?</vt:lpstr>
      <vt:lpstr>Come mi iscrivo?</vt:lpstr>
      <vt:lpstr>Prova finale e assolvimento</vt:lpstr>
      <vt:lpstr>Prova finale comprensione del testo</vt:lpstr>
      <vt:lpstr>Per l’assolvimento  Comprensione</vt:lpstr>
      <vt:lpstr>Prova finale latino</vt:lpstr>
      <vt:lpstr>Per l’assolvimento  Latino</vt:lpstr>
      <vt:lpstr>Per l’assolvimento  Latino</vt:lpstr>
      <vt:lpstr>Prova finale grammatica</vt:lpstr>
      <vt:lpstr>Per l’assolvimento  Grammatica</vt:lpstr>
      <vt:lpstr>Check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Anonimo</dc:creator>
  <cp:lastModifiedBy>Antonio Merli</cp:lastModifiedBy>
  <cp:revision>39</cp:revision>
  <dcterms:created xsi:type="dcterms:W3CDTF">2020-10-08T22:29:23Z</dcterms:created>
  <dcterms:modified xsi:type="dcterms:W3CDTF">2023-09-26T11:10:48Z</dcterms:modified>
</cp:coreProperties>
</file>